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  <p:sldMasterId id="2147484143" r:id="rId2"/>
  </p:sldMasterIdLst>
  <p:notesMasterIdLst>
    <p:notesMasterId r:id="rId66"/>
  </p:notesMasterIdLst>
  <p:handoutMasterIdLst>
    <p:handoutMasterId r:id="rId67"/>
  </p:handoutMasterIdLst>
  <p:sldIdLst>
    <p:sldId id="256" r:id="rId3"/>
    <p:sldId id="257" r:id="rId4"/>
    <p:sldId id="448" r:id="rId5"/>
    <p:sldId id="496" r:id="rId6"/>
    <p:sldId id="497" r:id="rId7"/>
    <p:sldId id="498" r:id="rId8"/>
    <p:sldId id="392" r:id="rId9"/>
    <p:sldId id="264" r:id="rId10"/>
    <p:sldId id="266" r:id="rId11"/>
    <p:sldId id="267" r:id="rId12"/>
    <p:sldId id="391" r:id="rId13"/>
    <p:sldId id="372" r:id="rId14"/>
    <p:sldId id="449" r:id="rId15"/>
    <p:sldId id="425" r:id="rId16"/>
    <p:sldId id="456" r:id="rId17"/>
    <p:sldId id="268" r:id="rId18"/>
    <p:sldId id="455" r:id="rId19"/>
    <p:sldId id="426" r:id="rId20"/>
    <p:sldId id="457" r:id="rId21"/>
    <p:sldId id="452" r:id="rId22"/>
    <p:sldId id="459" r:id="rId23"/>
    <p:sldId id="461" r:id="rId24"/>
    <p:sldId id="460" r:id="rId25"/>
    <p:sldId id="458" r:id="rId26"/>
    <p:sldId id="480" r:id="rId27"/>
    <p:sldId id="481" r:id="rId28"/>
    <p:sldId id="482" r:id="rId29"/>
    <p:sldId id="484" r:id="rId30"/>
    <p:sldId id="483" r:id="rId31"/>
    <p:sldId id="485" r:id="rId32"/>
    <p:sldId id="486" r:id="rId33"/>
    <p:sldId id="463" r:id="rId34"/>
    <p:sldId id="270" r:id="rId35"/>
    <p:sldId id="271" r:id="rId36"/>
    <p:sldId id="464" r:id="rId37"/>
    <p:sldId id="396" r:id="rId38"/>
    <p:sldId id="489" r:id="rId39"/>
    <p:sldId id="490" r:id="rId40"/>
    <p:sldId id="491" r:id="rId41"/>
    <p:sldId id="272" r:id="rId42"/>
    <p:sldId id="273" r:id="rId43"/>
    <p:sldId id="465" r:id="rId44"/>
    <p:sldId id="379" r:id="rId45"/>
    <p:sldId id="274" r:id="rId46"/>
    <p:sldId id="470" r:id="rId47"/>
    <p:sldId id="468" r:id="rId48"/>
    <p:sldId id="469" r:id="rId49"/>
    <p:sldId id="399" r:id="rId50"/>
    <p:sldId id="466" r:id="rId51"/>
    <p:sldId id="278" r:id="rId52"/>
    <p:sldId id="499" r:id="rId53"/>
    <p:sldId id="500" r:id="rId54"/>
    <p:sldId id="501" r:id="rId55"/>
    <p:sldId id="446" r:id="rId56"/>
    <p:sldId id="346" r:id="rId57"/>
    <p:sldId id="389" r:id="rId58"/>
    <p:sldId id="348" r:id="rId59"/>
    <p:sldId id="390" r:id="rId60"/>
    <p:sldId id="351" r:id="rId61"/>
    <p:sldId id="422" r:id="rId62"/>
    <p:sldId id="471" r:id="rId63"/>
    <p:sldId id="352" r:id="rId64"/>
    <p:sldId id="353" r:id="rId65"/>
  </p:sldIdLst>
  <p:sldSz cx="9144000" cy="6858000" type="screen4x3"/>
  <p:notesSz cx="7077075" cy="9383713"/>
  <p:embeddedFontLst>
    <p:embeddedFont>
      <p:font typeface="Cascadia Mono" panose="020B0609020000020004" pitchFamily="49" charset="0"/>
      <p:regular r:id="rId68"/>
      <p:bold r:id="rId69"/>
      <p:italic r:id="rId70"/>
      <p:boldItalic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Segoe UI" panose="020B0502040204020203" pitchFamily="34" charset="0"/>
      <p:regular r:id="rId76"/>
      <p:bold r:id="rId77"/>
      <p:italic r:id="rId78"/>
      <p:boldItalic r:id="rId79"/>
    </p:embeddedFont>
    <p:embeddedFont>
      <p:font typeface="Segoe UI Light" panose="020B0502040204020203" pitchFamily="34" charset="0"/>
      <p:regular r:id="rId80"/>
      <p:italic r:id="rId81"/>
    </p:embeddedFont>
    <p:embeddedFont>
      <p:font typeface="Tahoma" panose="020B0604030504040204" pitchFamily="34" charset="0"/>
      <p:regular r:id="rId82"/>
      <p:bold r:id="rId8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5CFB"/>
    <a:srgbClr val="06B593"/>
    <a:srgbClr val="1188FF"/>
    <a:srgbClr val="008080"/>
    <a:srgbClr val="CC00CC"/>
    <a:srgbClr val="FF6600"/>
    <a:srgbClr val="2994FF"/>
    <a:srgbClr val="00A500"/>
    <a:srgbClr val="0000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2" autoAdjust="0"/>
    <p:restoredTop sz="89181" autoAdjust="0"/>
  </p:normalViewPr>
  <p:slideViewPr>
    <p:cSldViewPr>
      <p:cViewPr varScale="1">
        <p:scale>
          <a:sx n="100" d="100"/>
          <a:sy n="100" d="100"/>
        </p:scale>
        <p:origin x="2160" y="2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35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552" y="72"/>
      </p:cViewPr>
      <p:guideLst>
        <p:guide orient="horz" pos="2956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438" y="0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CBBF7D1C-D907-458C-A21A-BB4E089AE733}" type="datetimeFigureOut">
              <a:rPr lang="en-US"/>
              <a:pPr>
                <a:defRPr/>
              </a:pPr>
              <a:t>1/29/2026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2225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 anchor="b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438" y="8912225"/>
            <a:ext cx="3067050" cy="469900"/>
          </a:xfrm>
          <a:prstGeom prst="rect">
            <a:avLst/>
          </a:prstGeom>
        </p:spPr>
        <p:txBody>
          <a:bodyPr vert="horz" lIns="94055" tIns="47028" rIns="94055" bIns="47028" rtlCol="0" anchor="b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1C7E8225-3571-43F5-9F43-8040993DBD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679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55" tIns="47028" rIns="94055" bIns="4702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8438" y="0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55" tIns="47028" rIns="94055" bIns="4702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2213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025" y="4457700"/>
            <a:ext cx="5661025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55" tIns="47028" rIns="94055" bIns="470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2225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55" tIns="47028" rIns="94055" bIns="4702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8438" y="8912225"/>
            <a:ext cx="30670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55" tIns="47028" rIns="94055" bIns="4702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0373270-DF0F-4E96-BDDA-1662EB9756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71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73270-DF0F-4E96-BDDA-1662EB97563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9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73270-DF0F-4E96-BDDA-1662EB97563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4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73270-DF0F-4E96-BDDA-1662EB97563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 tIns="45720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 userDrawn="1"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sz="800" dirty="0" smtClean="0"/>
            </a:lvl1pPr>
          </a:lstStyle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990600" y="3797653"/>
            <a:ext cx="7543800" cy="2074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CSCI E-94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Fundamentals of Cloud Computing - Azure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Joseph Ficara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Copyright © 2013-2026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BD6A6-38F8-4E62-8014-01A66BD39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98898"/>
            <a:ext cx="971686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07837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45720"/>
          <a:lstStyle>
            <a:lvl1pPr>
              <a:defRPr>
                <a:solidFill>
                  <a:srgbClr val="3399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tx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442416374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45720" rIns="91440" bIns="91440"/>
          <a:lstStyle>
            <a:lvl1pPr>
              <a:defRPr lang="en-US" sz="4400" dirty="0">
                <a:solidFill>
                  <a:srgbClr val="3399F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1"/>
          </p:nvPr>
        </p:nvSpPr>
        <p:spPr/>
        <p:txBody>
          <a:bodyPr/>
          <a:lstStyle>
            <a:lvl1pPr>
              <a:defRPr lang="en-US" smtClean="0"/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6" name="Content Placeholder 6" descr="MCj00787110000[1]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828800"/>
            <a:ext cx="1622066" cy="39343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731468"/>
      </p:ext>
    </p:extLst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8" y="0"/>
            <a:ext cx="8357952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-7034" y="1295400"/>
            <a:ext cx="9151034" cy="502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182880" tIns="182880" rIns="182880" bIns="91440" anchor="t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Arial" panose="020B0604020202020204" pitchFamily="34" charset="0"/>
              <a:buNone/>
              <a:tabLst/>
              <a:defRPr sz="1600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7429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F01"/>
              </a:buClr>
              <a:buSzPct val="55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SzPct val="50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r>
              <a:rPr lang="en-US" dirty="0"/>
              <a:t>Code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pPr>
              <a:defRPr/>
            </a:pPr>
            <a:r>
              <a:rPr lang="en-US" dirty="0"/>
              <a:t>01/27/2021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2013-2021 Version 4.0.5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-7033" y="787400"/>
            <a:ext cx="9151033" cy="5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1440" tIns="91440"/>
          <a:lstStyle>
            <a:lvl1pPr marL="0" indent="0">
              <a:buFontTx/>
              <a:buNone/>
              <a:defRPr sz="2400" b="0">
                <a:solidFill>
                  <a:srgbClr val="3399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Code Description</a:t>
            </a:r>
          </a:p>
        </p:txBody>
      </p:sp>
    </p:spTree>
    <p:extLst>
      <p:ext uri="{BB962C8B-B14F-4D97-AF65-F5344CB8AC3E}">
        <p14:creationId xmlns:p14="http://schemas.microsoft.com/office/powerpoint/2010/main" val="756276236"/>
      </p:ext>
    </p:extLst>
  </p:cSld>
  <p:clrMapOvr>
    <a:masterClrMapping/>
  </p:clrMapOvr>
  <p:transition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48" y="0"/>
            <a:ext cx="8357952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-7034" y="1295400"/>
            <a:ext cx="9151034" cy="502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182880" tIns="182880" rIns="182880" bIns="91440" anchor="t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Arial" panose="020B0604020202020204" pitchFamily="34" charset="0"/>
              <a:buNone/>
              <a:tabLst/>
              <a:defRPr sz="1600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742950" marR="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30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002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CF01"/>
              </a:buClr>
              <a:buSzPct val="55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E4A8"/>
              </a:buClr>
              <a:buSzPct val="50000"/>
              <a:buFont typeface="Wingdings" pitchFamily="2" charset="2"/>
              <a:buChar char="n"/>
              <a:tabLst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r>
              <a:rPr lang="en-US" dirty="0"/>
              <a:t>Code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pPr>
              <a:defRPr/>
            </a:pPr>
            <a:r>
              <a:rPr lang="en-US" dirty="0"/>
              <a:t>01/29/2026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-7033" y="787400"/>
            <a:ext cx="9151033" cy="50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1440" tIns="91440"/>
          <a:lstStyle>
            <a:lvl1pPr marL="0" indent="0">
              <a:buFontTx/>
              <a:buNone/>
              <a:defRPr sz="2400" b="0">
                <a:solidFill>
                  <a:srgbClr val="3399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Code Description</a:t>
            </a:r>
          </a:p>
        </p:txBody>
      </p:sp>
    </p:spTree>
    <p:extLst>
      <p:ext uri="{BB962C8B-B14F-4D97-AF65-F5344CB8AC3E}">
        <p14:creationId xmlns:p14="http://schemas.microsoft.com/office/powerpoint/2010/main" val="1391966312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45720"/>
          <a:lstStyle>
            <a:lvl1pPr>
              <a:defRPr>
                <a:solidFill>
                  <a:srgbClr val="3399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4724400"/>
          </a:xfrm>
        </p:spPr>
        <p:txBody>
          <a:bodyPr/>
          <a:lstStyle>
            <a:lvl1pPr marL="342900" indent="-342900">
              <a:buClr>
                <a:srgbClr val="3399FF"/>
              </a:buClr>
              <a:buFont typeface="Wingdings" panose="05000000000000000000" pitchFamily="2" charset="2"/>
              <a:buChar char="n"/>
              <a:defRPr/>
            </a:lvl1pPr>
            <a:lvl2pPr>
              <a:buClr>
                <a:srgbClr val="CC0099"/>
              </a:buClr>
              <a:defRPr/>
            </a:lvl2pPr>
            <a:lvl3pPr>
              <a:buClr>
                <a:srgbClr val="00A500"/>
              </a:buClr>
              <a:defRPr/>
            </a:lvl3pPr>
            <a:lvl4pPr>
              <a:buClr>
                <a:srgbClr val="FF9900"/>
              </a:buClr>
              <a:defRPr/>
            </a:lvl4pPr>
            <a:lvl5pPr>
              <a:buClr>
                <a:srgbClr val="6600CC"/>
              </a:buClr>
              <a:defRPr sz="1800"/>
            </a:lvl5pPr>
            <a:lvl6pPr>
              <a:defRPr sz="1600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65848340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45720"/>
          <a:lstStyle>
            <a:lvl1pPr>
              <a:defRPr>
                <a:solidFill>
                  <a:srgbClr val="3399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1676400"/>
            <a:ext cx="3810000" cy="4724400"/>
          </a:xfrm>
        </p:spPr>
        <p:txBody>
          <a:bodyPr/>
          <a:lstStyle>
            <a:lvl1pPr>
              <a:buClr>
                <a:srgbClr val="3399FF"/>
              </a:buCl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1676400"/>
            <a:ext cx="3810000" cy="4724400"/>
          </a:xfrm>
        </p:spPr>
        <p:txBody>
          <a:bodyPr/>
          <a:lstStyle>
            <a:lvl1pPr>
              <a:buClr>
                <a:srgbClr val="3399FF"/>
              </a:buCl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mtClean="0"/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4165202697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A">
    <p:bg>
      <p:bgPr>
        <a:solidFill>
          <a:srgbClr val="FF99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 bwMode="auto">
          <a:xfrm>
            <a:off x="5029200" y="457200"/>
            <a:ext cx="1524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3962400" y="4419600"/>
            <a:ext cx="1524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6553200" y="3314700"/>
            <a:ext cx="1524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388938" y="2000250"/>
            <a:ext cx="1524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533400" y="5710238"/>
            <a:ext cx="1524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 bwMode="auto">
          <a:xfrm>
            <a:off x="3236913" y="2971800"/>
            <a:ext cx="573087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1484313" y="421481"/>
            <a:ext cx="573087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9" name="Oval 18"/>
          <p:cNvSpPr/>
          <p:nvPr userDrawn="1"/>
        </p:nvSpPr>
        <p:spPr bwMode="auto">
          <a:xfrm>
            <a:off x="2438400" y="1323975"/>
            <a:ext cx="573087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0" name="Oval 19"/>
          <p:cNvSpPr/>
          <p:nvPr userDrawn="1"/>
        </p:nvSpPr>
        <p:spPr bwMode="auto">
          <a:xfrm>
            <a:off x="2150270" y="4614863"/>
            <a:ext cx="573087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1" name="Oval 20"/>
          <p:cNvSpPr/>
          <p:nvPr userDrawn="1"/>
        </p:nvSpPr>
        <p:spPr bwMode="auto">
          <a:xfrm>
            <a:off x="7504113" y="973931"/>
            <a:ext cx="573087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1952625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1143000" y="2810470"/>
            <a:ext cx="780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747712" y="3810000"/>
            <a:ext cx="81534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562474"/>
            <a:ext cx="7948612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989002612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mo A">
    <p:bg>
      <p:bgPr>
        <a:solidFill>
          <a:srgbClr val="7030A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 bwMode="auto">
          <a:xfrm>
            <a:off x="5029200" y="457200"/>
            <a:ext cx="1524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3962400" y="4419600"/>
            <a:ext cx="1524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6553200" y="3314700"/>
            <a:ext cx="1524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388938" y="2000250"/>
            <a:ext cx="1524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533400" y="5710238"/>
            <a:ext cx="1524000" cy="152400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Oval 16"/>
          <p:cNvSpPr/>
          <p:nvPr userDrawn="1"/>
        </p:nvSpPr>
        <p:spPr bwMode="auto">
          <a:xfrm>
            <a:off x="3236913" y="2971800"/>
            <a:ext cx="573087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" name="Oval 17"/>
          <p:cNvSpPr/>
          <p:nvPr userDrawn="1"/>
        </p:nvSpPr>
        <p:spPr bwMode="auto">
          <a:xfrm>
            <a:off x="1484313" y="421481"/>
            <a:ext cx="573087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9" name="Oval 18"/>
          <p:cNvSpPr/>
          <p:nvPr userDrawn="1"/>
        </p:nvSpPr>
        <p:spPr bwMode="auto">
          <a:xfrm>
            <a:off x="2438400" y="1323975"/>
            <a:ext cx="573087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0" name="Oval 19"/>
          <p:cNvSpPr/>
          <p:nvPr userDrawn="1"/>
        </p:nvSpPr>
        <p:spPr bwMode="auto">
          <a:xfrm>
            <a:off x="2150270" y="4614863"/>
            <a:ext cx="573087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1" name="Oval 20"/>
          <p:cNvSpPr/>
          <p:nvPr userDrawn="1"/>
        </p:nvSpPr>
        <p:spPr bwMode="auto">
          <a:xfrm>
            <a:off x="7504113" y="973931"/>
            <a:ext cx="573087" cy="552450"/>
          </a:xfrm>
          <a:prstGeom prst="ellipse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1952625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1143000" y="2810470"/>
            <a:ext cx="780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747712" y="3810000"/>
            <a:ext cx="81534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562474"/>
            <a:ext cx="7948612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3742884345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mo A">
    <p:bg>
      <p:bgPr>
        <a:solidFill>
          <a:srgbClr val="33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loud 54"/>
          <p:cNvSpPr/>
          <p:nvPr userDrawn="1"/>
        </p:nvSpPr>
        <p:spPr bwMode="auto">
          <a:xfrm>
            <a:off x="2458739" y="3858219"/>
            <a:ext cx="894061" cy="556617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4" name="Cloud 53"/>
          <p:cNvSpPr/>
          <p:nvPr userDrawn="1"/>
        </p:nvSpPr>
        <p:spPr bwMode="auto">
          <a:xfrm>
            <a:off x="6687000" y="3601816"/>
            <a:ext cx="1066800" cy="587624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3" name="Cloud 52"/>
          <p:cNvSpPr/>
          <p:nvPr userDrawn="1"/>
        </p:nvSpPr>
        <p:spPr bwMode="auto">
          <a:xfrm>
            <a:off x="4197715" y="3607220"/>
            <a:ext cx="1066800" cy="587624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1" name="Cloud 50"/>
          <p:cNvSpPr/>
          <p:nvPr userDrawn="1"/>
        </p:nvSpPr>
        <p:spPr bwMode="auto">
          <a:xfrm>
            <a:off x="332918" y="4713351"/>
            <a:ext cx="16002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0" name="Cloud 49"/>
          <p:cNvSpPr/>
          <p:nvPr userDrawn="1"/>
        </p:nvSpPr>
        <p:spPr bwMode="auto">
          <a:xfrm>
            <a:off x="204359" y="2714245"/>
            <a:ext cx="16002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9" name="Cloud 48"/>
          <p:cNvSpPr/>
          <p:nvPr userDrawn="1"/>
        </p:nvSpPr>
        <p:spPr bwMode="auto">
          <a:xfrm>
            <a:off x="6629400" y="4765791"/>
            <a:ext cx="16002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1952625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1143000" y="2810470"/>
            <a:ext cx="780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747712" y="3810000"/>
            <a:ext cx="81534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562474"/>
            <a:ext cx="7948612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sp>
        <p:nvSpPr>
          <p:cNvPr id="4" name="Cloud 3"/>
          <p:cNvSpPr/>
          <p:nvPr userDrawn="1"/>
        </p:nvSpPr>
        <p:spPr bwMode="auto">
          <a:xfrm>
            <a:off x="990600" y="979908"/>
            <a:ext cx="1676400" cy="866776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3" name="Cloud 32"/>
          <p:cNvSpPr/>
          <p:nvPr userDrawn="1"/>
        </p:nvSpPr>
        <p:spPr bwMode="auto">
          <a:xfrm>
            <a:off x="609600" y="613982"/>
            <a:ext cx="1676400" cy="866776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4" name="Cloud 33"/>
          <p:cNvSpPr/>
          <p:nvPr userDrawn="1"/>
        </p:nvSpPr>
        <p:spPr bwMode="auto">
          <a:xfrm>
            <a:off x="4267200" y="979907"/>
            <a:ext cx="762000" cy="505513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1" name="Cloud 40"/>
          <p:cNvSpPr/>
          <p:nvPr userDrawn="1"/>
        </p:nvSpPr>
        <p:spPr bwMode="auto">
          <a:xfrm>
            <a:off x="6629400" y="613982"/>
            <a:ext cx="16002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6" name="Cloud 45"/>
          <p:cNvSpPr/>
          <p:nvPr userDrawn="1"/>
        </p:nvSpPr>
        <p:spPr bwMode="auto">
          <a:xfrm>
            <a:off x="6172200" y="1142810"/>
            <a:ext cx="16002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7" name="Cloud 46"/>
          <p:cNvSpPr/>
          <p:nvPr userDrawn="1"/>
        </p:nvSpPr>
        <p:spPr bwMode="auto">
          <a:xfrm>
            <a:off x="7086600" y="5303954"/>
            <a:ext cx="16002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8" name="Cloud 47"/>
          <p:cNvSpPr/>
          <p:nvPr userDrawn="1"/>
        </p:nvSpPr>
        <p:spPr bwMode="auto">
          <a:xfrm>
            <a:off x="4038600" y="2292763"/>
            <a:ext cx="1600200" cy="910018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2" name="Cloud 51"/>
          <p:cNvSpPr/>
          <p:nvPr userDrawn="1"/>
        </p:nvSpPr>
        <p:spPr bwMode="auto">
          <a:xfrm>
            <a:off x="3962400" y="5296754"/>
            <a:ext cx="1066800" cy="587624"/>
          </a:xfrm>
          <a:prstGeom prst="cloud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5883362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mo A">
    <p:bg>
      <p:bgPr>
        <a:solidFill>
          <a:srgbClr val="80008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1952625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 rot="18742415">
            <a:off x="457200" y="457200"/>
            <a:ext cx="12954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 rot="2089919">
            <a:off x="5952441" y="5072063"/>
            <a:ext cx="12954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 rot="19941241">
            <a:off x="6629400" y="628650"/>
            <a:ext cx="12954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4" name="Rectangle 23"/>
          <p:cNvSpPr/>
          <p:nvPr userDrawn="1"/>
        </p:nvSpPr>
        <p:spPr bwMode="auto">
          <a:xfrm rot="1996546">
            <a:off x="7010400" y="4681537"/>
            <a:ext cx="12954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 rot="2416941">
            <a:off x="191184" y="4701688"/>
            <a:ext cx="12954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7" name="Rectangle 26"/>
          <p:cNvSpPr/>
          <p:nvPr userDrawn="1"/>
        </p:nvSpPr>
        <p:spPr bwMode="auto">
          <a:xfrm rot="1674474">
            <a:off x="4114800" y="2391325"/>
            <a:ext cx="12954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8" name="Rectangle 27"/>
          <p:cNvSpPr/>
          <p:nvPr userDrawn="1"/>
        </p:nvSpPr>
        <p:spPr bwMode="auto">
          <a:xfrm rot="19941241">
            <a:off x="7285941" y="1323976"/>
            <a:ext cx="12954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0" name="Rectangle 29"/>
          <p:cNvSpPr/>
          <p:nvPr userDrawn="1"/>
        </p:nvSpPr>
        <p:spPr bwMode="auto">
          <a:xfrm rot="17975674">
            <a:off x="6076266" y="2347362"/>
            <a:ext cx="381000" cy="35187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 rot="18875403">
            <a:off x="3505200" y="658370"/>
            <a:ext cx="381000" cy="35187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2667000" y="3848648"/>
            <a:ext cx="381000" cy="35187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7" name="Rectangle 36"/>
          <p:cNvSpPr/>
          <p:nvPr userDrawn="1"/>
        </p:nvSpPr>
        <p:spPr bwMode="auto">
          <a:xfrm rot="2010587">
            <a:off x="5257800" y="1162050"/>
            <a:ext cx="381000" cy="35187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8" name="Rectangle 37"/>
          <p:cNvSpPr/>
          <p:nvPr userDrawn="1"/>
        </p:nvSpPr>
        <p:spPr bwMode="auto">
          <a:xfrm rot="19485790">
            <a:off x="4191000" y="5407088"/>
            <a:ext cx="381000" cy="35187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9" name="Rectangle 38"/>
          <p:cNvSpPr/>
          <p:nvPr userDrawn="1"/>
        </p:nvSpPr>
        <p:spPr bwMode="auto">
          <a:xfrm rot="18763956">
            <a:off x="1447800" y="761508"/>
            <a:ext cx="12954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0" name="Rectangle 39"/>
          <p:cNvSpPr/>
          <p:nvPr userDrawn="1"/>
        </p:nvSpPr>
        <p:spPr bwMode="auto">
          <a:xfrm rot="2390307">
            <a:off x="1304925" y="5072063"/>
            <a:ext cx="12954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 bwMode="auto">
          <a:xfrm rot="2308016">
            <a:off x="152400" y="2514600"/>
            <a:ext cx="1295400" cy="1066800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1143000" y="2810470"/>
            <a:ext cx="780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747712" y="3810000"/>
            <a:ext cx="81534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562474"/>
            <a:ext cx="7948612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33" name="Rectangle 32"/>
          <p:cNvSpPr/>
          <p:nvPr userDrawn="1"/>
        </p:nvSpPr>
        <p:spPr bwMode="auto">
          <a:xfrm rot="17975674">
            <a:off x="8143776" y="3634062"/>
            <a:ext cx="381000" cy="351875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27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5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4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1890023543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mo A">
    <p:bg>
      <p:bgPr>
        <a:solidFill>
          <a:srgbClr val="00A500">
            <a:alpha val="5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1952625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1143000" y="2810470"/>
            <a:ext cx="780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747712" y="3810000"/>
            <a:ext cx="81534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562474"/>
            <a:ext cx="7948612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41" name="Isosceles Triangle 40"/>
          <p:cNvSpPr/>
          <p:nvPr userDrawn="1"/>
        </p:nvSpPr>
        <p:spPr bwMode="auto">
          <a:xfrm>
            <a:off x="104775" y="2443162"/>
            <a:ext cx="1952625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3" name="Isosceles Triangle 42"/>
          <p:cNvSpPr/>
          <p:nvPr userDrawn="1"/>
        </p:nvSpPr>
        <p:spPr bwMode="auto">
          <a:xfrm>
            <a:off x="304800" y="143469"/>
            <a:ext cx="1952625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4" name="Isosceles Triangle 43"/>
          <p:cNvSpPr/>
          <p:nvPr userDrawn="1"/>
        </p:nvSpPr>
        <p:spPr bwMode="auto">
          <a:xfrm>
            <a:off x="928687" y="426243"/>
            <a:ext cx="1952625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5" name="Isosceles Triangle 44"/>
          <p:cNvSpPr/>
          <p:nvPr userDrawn="1"/>
        </p:nvSpPr>
        <p:spPr bwMode="auto">
          <a:xfrm>
            <a:off x="6581775" y="538161"/>
            <a:ext cx="1952625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6" name="Isosceles Triangle 45"/>
          <p:cNvSpPr/>
          <p:nvPr userDrawn="1"/>
        </p:nvSpPr>
        <p:spPr bwMode="auto">
          <a:xfrm>
            <a:off x="5715000" y="1013519"/>
            <a:ext cx="1952625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7" name="Isosceles Triangle 46"/>
          <p:cNvSpPr/>
          <p:nvPr userDrawn="1"/>
        </p:nvSpPr>
        <p:spPr bwMode="auto">
          <a:xfrm>
            <a:off x="3548062" y="2021978"/>
            <a:ext cx="1952625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8" name="Isosceles Triangle 47"/>
          <p:cNvSpPr/>
          <p:nvPr userDrawn="1"/>
        </p:nvSpPr>
        <p:spPr bwMode="auto">
          <a:xfrm>
            <a:off x="1381124" y="3030437"/>
            <a:ext cx="1952625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49" name="Isosceles Triangle 48"/>
          <p:cNvSpPr/>
          <p:nvPr userDrawn="1"/>
        </p:nvSpPr>
        <p:spPr bwMode="auto">
          <a:xfrm>
            <a:off x="3590924" y="4562474"/>
            <a:ext cx="1952625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0" name="Isosceles Triangle 49"/>
          <p:cNvSpPr/>
          <p:nvPr userDrawn="1"/>
        </p:nvSpPr>
        <p:spPr bwMode="auto">
          <a:xfrm>
            <a:off x="6581774" y="4230588"/>
            <a:ext cx="1952625" cy="1209676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1" name="Isosceles Triangle 50"/>
          <p:cNvSpPr/>
          <p:nvPr userDrawn="1"/>
        </p:nvSpPr>
        <p:spPr bwMode="auto">
          <a:xfrm>
            <a:off x="3652836" y="681632"/>
            <a:ext cx="461964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2" name="Isosceles Triangle 51"/>
          <p:cNvSpPr/>
          <p:nvPr userDrawn="1"/>
        </p:nvSpPr>
        <p:spPr bwMode="auto">
          <a:xfrm>
            <a:off x="5145881" y="332034"/>
            <a:ext cx="461964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3" name="Isosceles Triangle 52"/>
          <p:cNvSpPr/>
          <p:nvPr userDrawn="1"/>
        </p:nvSpPr>
        <p:spPr bwMode="auto">
          <a:xfrm>
            <a:off x="5117306" y="1461789"/>
            <a:ext cx="461964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4" name="Isosceles Triangle 53"/>
          <p:cNvSpPr/>
          <p:nvPr userDrawn="1"/>
        </p:nvSpPr>
        <p:spPr bwMode="auto">
          <a:xfrm>
            <a:off x="6460330" y="2706587"/>
            <a:ext cx="461964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6" name="Isosceles Triangle 55"/>
          <p:cNvSpPr/>
          <p:nvPr userDrawn="1"/>
        </p:nvSpPr>
        <p:spPr bwMode="auto">
          <a:xfrm>
            <a:off x="7928370" y="5819030"/>
            <a:ext cx="461964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7" name="Isosceles Triangle 56"/>
          <p:cNvSpPr/>
          <p:nvPr userDrawn="1"/>
        </p:nvSpPr>
        <p:spPr bwMode="auto">
          <a:xfrm>
            <a:off x="1312068" y="5380731"/>
            <a:ext cx="461964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8" name="Isosceles Triangle 57"/>
          <p:cNvSpPr/>
          <p:nvPr userDrawn="1"/>
        </p:nvSpPr>
        <p:spPr bwMode="auto">
          <a:xfrm>
            <a:off x="6350792" y="3671739"/>
            <a:ext cx="461964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59" name="Isosceles Triangle 58"/>
          <p:cNvSpPr/>
          <p:nvPr userDrawn="1"/>
        </p:nvSpPr>
        <p:spPr bwMode="auto">
          <a:xfrm>
            <a:off x="8153400" y="2540643"/>
            <a:ext cx="461964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0" name="Isosceles Triangle 59"/>
          <p:cNvSpPr/>
          <p:nvPr userDrawn="1"/>
        </p:nvSpPr>
        <p:spPr bwMode="auto">
          <a:xfrm>
            <a:off x="181659" y="1873597"/>
            <a:ext cx="461964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61" name="Isosceles Triangle 60"/>
          <p:cNvSpPr/>
          <p:nvPr userDrawn="1"/>
        </p:nvSpPr>
        <p:spPr bwMode="auto">
          <a:xfrm>
            <a:off x="2345530" y="2331242"/>
            <a:ext cx="461964" cy="331887"/>
          </a:xfrm>
          <a:prstGeom prst="triangle">
            <a:avLst>
              <a:gd name="adj" fmla="val 49458"/>
            </a:avLst>
          </a:prstGeom>
          <a:noFill/>
          <a:ln w="9525" cap="flat" cmpd="sng" algn="ctr">
            <a:solidFill>
              <a:schemeClr val="bg1">
                <a:lumMod val="85000"/>
                <a:alpha val="56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3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721666788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emo A">
    <p:bg>
      <p:bgPr>
        <a:solidFill>
          <a:schemeClr val="tx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iamond 36"/>
          <p:cNvSpPr/>
          <p:nvPr userDrawn="1"/>
        </p:nvSpPr>
        <p:spPr bwMode="auto">
          <a:xfrm>
            <a:off x="357628" y="2402194"/>
            <a:ext cx="1570744" cy="1524000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3" name="Diamond 32"/>
          <p:cNvSpPr/>
          <p:nvPr userDrawn="1"/>
        </p:nvSpPr>
        <p:spPr bwMode="auto">
          <a:xfrm>
            <a:off x="205228" y="5826919"/>
            <a:ext cx="1570744" cy="1524000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1" name="Diamond 30"/>
          <p:cNvSpPr/>
          <p:nvPr userDrawn="1"/>
        </p:nvSpPr>
        <p:spPr bwMode="auto">
          <a:xfrm>
            <a:off x="6553200" y="3314700"/>
            <a:ext cx="1570744" cy="1524000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4" name="Diamond 23"/>
          <p:cNvSpPr/>
          <p:nvPr userDrawn="1"/>
        </p:nvSpPr>
        <p:spPr bwMode="auto">
          <a:xfrm>
            <a:off x="1669256" y="4764881"/>
            <a:ext cx="685800" cy="638175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26" name="Picture 4" descr="ag00291_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6050"/>
            <a:ext cx="1952625" cy="828675"/>
          </a:xfrm>
          <a:prstGeom prst="rect">
            <a:avLst/>
          </a:prstGeom>
          <a:noFill/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 userDrawn="1"/>
        </p:nvSpPr>
        <p:spPr>
          <a:xfrm>
            <a:off x="570492" y="2767012"/>
            <a:ext cx="780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747712" y="3810000"/>
            <a:ext cx="8153400" cy="604837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Demo Topic</a:t>
            </a:r>
            <a:endParaRPr lang="en-US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562474"/>
            <a:ext cx="7948612" cy="390526"/>
          </a:xfrm>
        </p:spPr>
        <p:txBody>
          <a:bodyPr/>
          <a:lstStyle>
            <a:lvl1pPr marL="0" indent="0">
              <a:buFontTx/>
              <a:buNone/>
              <a:defRPr sz="2000" baseline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Demosolution.sln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7" name="Date Placeholder 3"/>
          <p:cNvSpPr>
            <a:spLocks noGrp="1"/>
          </p:cNvSpPr>
          <p:nvPr>
            <p:ph type="dt" sz="quarter" idx="10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sp>
        <p:nvSpPr>
          <p:cNvPr id="2" name="Diamond 1"/>
          <p:cNvSpPr/>
          <p:nvPr userDrawn="1"/>
        </p:nvSpPr>
        <p:spPr bwMode="auto">
          <a:xfrm>
            <a:off x="1371600" y="457200"/>
            <a:ext cx="685800" cy="638175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2" name="Diamond 21"/>
          <p:cNvSpPr/>
          <p:nvPr userDrawn="1"/>
        </p:nvSpPr>
        <p:spPr bwMode="auto">
          <a:xfrm>
            <a:off x="2711957" y="1362075"/>
            <a:ext cx="685800" cy="638175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3" name="Diamond 22"/>
          <p:cNvSpPr/>
          <p:nvPr userDrawn="1"/>
        </p:nvSpPr>
        <p:spPr bwMode="auto">
          <a:xfrm>
            <a:off x="2964656" y="2915082"/>
            <a:ext cx="685800" cy="638175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0" name="Diamond 29"/>
          <p:cNvSpPr/>
          <p:nvPr userDrawn="1"/>
        </p:nvSpPr>
        <p:spPr bwMode="auto">
          <a:xfrm>
            <a:off x="7357200" y="900112"/>
            <a:ext cx="685800" cy="638175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2" name="Diamond 31"/>
          <p:cNvSpPr/>
          <p:nvPr userDrawn="1"/>
        </p:nvSpPr>
        <p:spPr bwMode="auto">
          <a:xfrm>
            <a:off x="3886200" y="4417913"/>
            <a:ext cx="1570744" cy="1524000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4" name="Diamond 33"/>
          <p:cNvSpPr/>
          <p:nvPr userDrawn="1"/>
        </p:nvSpPr>
        <p:spPr bwMode="auto">
          <a:xfrm>
            <a:off x="5092950" y="945356"/>
            <a:ext cx="1570744" cy="1524000"/>
          </a:xfrm>
          <a:prstGeom prst="diamond">
            <a:avLst/>
          </a:prstGeom>
          <a:noFill/>
          <a:ln w="9525" cap="flat" cmpd="sng" algn="ctr">
            <a:solidFill>
              <a:schemeClr val="bg1">
                <a:lumMod val="95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95359257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152400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676400"/>
            <a:ext cx="7772400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latin typeface="+mn-lt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quarter" idx="2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z="800" smtClean="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latin typeface="+mn-lt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EB31A-F87E-422A-9906-252A6E4A8D6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8914" y="352293"/>
            <a:ext cx="971686" cy="9431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27" r:id="rId2"/>
    <p:sldLayoutId id="2147484129" r:id="rId3"/>
    <p:sldLayoutId id="2147484138" r:id="rId4"/>
    <p:sldLayoutId id="2147484152" r:id="rId5"/>
    <p:sldLayoutId id="2147484139" r:id="rId6"/>
    <p:sldLayoutId id="2147484140" r:id="rId7"/>
    <p:sldLayoutId id="2147484141" r:id="rId8"/>
    <p:sldLayoutId id="2147484151" r:id="rId9"/>
    <p:sldLayoutId id="2147484131" r:id="rId10"/>
    <p:sldLayoutId id="2147484149" r:id="rId11"/>
    <p:sldLayoutId id="2147484153" r:id="rId12"/>
  </p:sldLayoutIdLst>
  <p:transition>
    <p:push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4400" dirty="0" smtClean="0">
          <a:solidFill>
            <a:srgbClr val="3399FF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FBB2F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1AAFF"/>
        </a:buClr>
        <a:buSzPct val="50000"/>
        <a:buFont typeface="Wingdings" pitchFamily="2" charset="2"/>
        <a:buChar char="n"/>
        <a:defRPr sz="18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Segoe UI Light" panose="020B0502040204020203" pitchFamily="34" charset="0"/>
          <a:cs typeface="Segoe UI Light" panose="020B0502040204020203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581341" y="6473338"/>
            <a:ext cx="412750" cy="233362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Date Placeholder 3"/>
          <p:cNvSpPr>
            <a:spLocks noGrp="1"/>
          </p:cNvSpPr>
          <p:nvPr userDrawn="1">
            <p:ph type="dt" sz="quarter" idx="2"/>
          </p:nvPr>
        </p:nvSpPr>
        <p:spPr>
          <a:xfrm>
            <a:off x="204359" y="6477000"/>
            <a:ext cx="732266" cy="228600"/>
          </a:xfrm>
          <a:prstGeom prst="rect">
            <a:avLst/>
          </a:prstGeom>
        </p:spPr>
        <p:txBody>
          <a:bodyPr/>
          <a:lstStyle>
            <a:lvl1pPr>
              <a:defRPr lang="en-US" sz="800" smtClean="0"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01/29/2026</a:t>
            </a:r>
          </a:p>
        </p:txBody>
      </p:sp>
      <p:sp>
        <p:nvSpPr>
          <p:cNvPr id="20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990600" y="6472238"/>
            <a:ext cx="7543800" cy="233362"/>
          </a:xfrm>
          <a:prstGeom prst="rect">
            <a:avLst/>
          </a:prstGeom>
        </p:spPr>
        <p:txBody>
          <a:bodyPr/>
          <a:lstStyle>
            <a:lvl1pPr>
              <a:defRPr sz="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sp>
        <p:nvSpPr>
          <p:cNvPr id="22" name="Title Placeholder 9"/>
          <p:cNvSpPr>
            <a:spLocks noGrp="1" noChangeArrowheads="1"/>
          </p:cNvSpPr>
          <p:nvPr>
            <p:ph type="title"/>
          </p:nvPr>
        </p:nvSpPr>
        <p:spPr bwMode="auto">
          <a:xfrm>
            <a:off x="786048" y="0"/>
            <a:ext cx="8357952" cy="76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 eaLnBrk="0" fontAlgn="base" hangingPunct="0"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F002FD-86D8-4C10-9A12-96BF94B684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914" y="1"/>
            <a:ext cx="785091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4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</p:sldLayoutIdLst>
  <p:transition>
    <p:push/>
  </p:transition>
  <p:hf hdr="0"/>
  <p:txStyles>
    <p:titleStyle>
      <a:lvl1pPr algn="l" defTabSz="914400" rtl="0" eaLnBrk="1" latinLnBrk="0" hangingPunct="1">
        <a:spcBef>
          <a:spcPct val="0"/>
        </a:spcBef>
        <a:buNone/>
        <a:defRPr lang="en-US" sz="4400" kern="1200" dirty="0" smtClean="0">
          <a:solidFill>
            <a:srgbClr val="3399FF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Microsoft_Visual_Studi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Visual_Studio_Co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tnet.microsoft.com/en-us/download/dotne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microsoft.com/en-us/aspnet/core/test/http-files?view=aspnetcore-10.0#environment-fi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learn.microsoft.com/en-us/aspnet/core/test/http-files?view=aspnetcore-10.0#environment-fi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heck-circle-green-checkmark-145512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hyperlink" Target="https://pixabay.com/en/check-circle-green-checkmark-145512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openclipart.org/detail/28689/no-sign" TargetMode="Externa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" TargetMode="External"/><Relationship Id="rId2" Type="http://schemas.openxmlformats.org/officeDocument/2006/relationships/hyperlink" Target="https://learn.microsoft.com/en-us/azure/app-servi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aspnet/core/fundamentals/openapi/aspnetcore-openapi" TargetMode="External"/><Relationship Id="rId4" Type="http://schemas.openxmlformats.org/officeDocument/2006/relationships/hyperlink" Target="https://learn.microsoft.com/en-us/aspnet/core/tutorials/first-web-api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tutorials/publish-to-azure-webapp-using-vscode" TargetMode="External"/><Relationship Id="rId2" Type="http://schemas.openxmlformats.org/officeDocument/2006/relationships/hyperlink" Target="https://learn.microsoft.com/en-us/aspnet/core/tutorials/publish-to-azure-webapp-using-v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dotnet/core/deploying/deploy-with-cli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dotnettools.csdevkit" TargetMode="External"/><Relationship Id="rId3" Type="http://schemas.openxmlformats.org/officeDocument/2006/relationships/hyperlink" Target="https://marketplace.visualstudio.com/items?itemName=ms-azuretools.azure-dev" TargetMode="External"/><Relationship Id="rId7" Type="http://schemas.openxmlformats.org/officeDocument/2006/relationships/hyperlink" Target="https://marketplace.visualstudio.com/items?itemName=ms-dotnettools.csharp" TargetMode="External"/><Relationship Id="rId2" Type="http://schemas.openxmlformats.org/officeDocument/2006/relationships/hyperlink" Target="https://marketplace.visualstudio.com/items?itemName=ms-azuretools.vscode-azureappservi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ketplace.visualstudio.com/items?itemName=ms-azuretools.vscode-bicep" TargetMode="External"/><Relationship Id="rId5" Type="http://schemas.openxmlformats.org/officeDocument/2006/relationships/hyperlink" Target="https://marketplace.visualstudio.com/items?itemName=ms-vscode.vscode-node-azure-pack" TargetMode="External"/><Relationship Id="rId4" Type="http://schemas.openxmlformats.org/officeDocument/2006/relationships/hyperlink" Target="https://marketplace.visualstudio.com/items?itemName=ms-azuretools.vscode-azureresourcegroups" TargetMode="External"/><Relationship Id="rId9" Type="http://schemas.openxmlformats.org/officeDocument/2006/relationships/hyperlink" Target="https://marketplace.visualstudio.com/items?itemName=humao.rest-client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nightingale.rest/" TargetMode="External"/><Relationship Id="rId2" Type="http://schemas.openxmlformats.org/officeDocument/2006/relationships/hyperlink" Target="https://www.getpostman.com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fundamentals/middleware" TargetMode="External"/><Relationship Id="rId2" Type="http://schemas.openxmlformats.org/officeDocument/2006/relationships/hyperlink" Target="https://learn.microsoft.com/en-us/aspnet/core/security/co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p-service/configure-authentication-provider-apple" TargetMode="External"/><Relationship Id="rId2" Type="http://schemas.openxmlformats.org/officeDocument/2006/relationships/hyperlink" Target="https://learn.microsoft.com/en-us/aspnet/core/security/authentication/identity-configur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azure/app-service/configure-authentication-provider-openid-conn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ASP NET Web API REST</a:t>
            </a:r>
            <a:br>
              <a:rPr lang="en-US" sz="4000" dirty="0"/>
            </a:br>
            <a:r>
              <a:rPr lang="en-US" sz="2800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870031201"/>
      </p:ext>
    </p:extLst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br>
              <a:rPr lang="en-US" dirty="0"/>
            </a:br>
            <a:r>
              <a:rPr lang="en-US" sz="3600" dirty="0"/>
              <a:t>Essentials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76400"/>
            <a:ext cx="7848600" cy="4724400"/>
          </a:xfrm>
        </p:spPr>
        <p:txBody>
          <a:bodyPr/>
          <a:lstStyle/>
          <a:p>
            <a:pPr lvl="1"/>
            <a:r>
              <a:rPr lang="en-US" dirty="0"/>
              <a:t>Azure Active Directory B2C</a:t>
            </a:r>
          </a:p>
          <a:p>
            <a:pPr lvl="1"/>
            <a:r>
              <a:rPr lang="en-US" dirty="0"/>
              <a:t>Basic Authentication</a:t>
            </a:r>
          </a:p>
          <a:p>
            <a:pPr lvl="1"/>
            <a:r>
              <a:rPr lang="en-US" dirty="0"/>
              <a:t>Forms Authentication</a:t>
            </a:r>
          </a:p>
          <a:p>
            <a:pPr lvl="1"/>
            <a:r>
              <a:rPr lang="en-US" dirty="0"/>
              <a:t>Integrated Windows Authentication</a:t>
            </a:r>
          </a:p>
          <a:p>
            <a:pPr lvl="1"/>
            <a:r>
              <a:rPr lang="en-US" dirty="0"/>
              <a:t>OAUTH 2.0</a:t>
            </a:r>
          </a:p>
          <a:p>
            <a:pPr lvl="1"/>
            <a:r>
              <a:rPr lang="en-US" dirty="0"/>
              <a:t>OpenID Connect</a:t>
            </a:r>
          </a:p>
          <a:p>
            <a:pPr lvl="1"/>
            <a:r>
              <a:rPr lang="en-US" dirty="0"/>
              <a:t>…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175065634"/>
      </p:ext>
    </p:extLst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br>
              <a:rPr lang="en-US" dirty="0"/>
            </a:br>
            <a:r>
              <a:rPr lang="en-US" sz="3600" dirty="0"/>
              <a:t>Essentials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76400"/>
            <a:ext cx="7772400" cy="4724400"/>
          </a:xfrm>
        </p:spPr>
        <p:txBody>
          <a:bodyPr/>
          <a:lstStyle/>
          <a:p>
            <a:r>
              <a:rPr lang="en-US" dirty="0"/>
              <a:t>Support for OpenAPI 3</a:t>
            </a:r>
          </a:p>
          <a:p>
            <a:pPr lvl="1"/>
            <a:r>
              <a:rPr lang="en-US" dirty="0"/>
              <a:t>Open API JSON document</a:t>
            </a:r>
          </a:p>
          <a:p>
            <a:pPr lvl="2"/>
            <a:r>
              <a:rPr lang="en-US" dirty="0"/>
              <a:t>Useful for </a:t>
            </a:r>
          </a:p>
          <a:p>
            <a:pPr lvl="3"/>
            <a:r>
              <a:rPr lang="en-US" dirty="0"/>
              <a:t>Generating client-side SDK</a:t>
            </a:r>
          </a:p>
          <a:p>
            <a:pPr lvl="3"/>
            <a:r>
              <a:rPr lang="en-US" dirty="0"/>
              <a:t>Integration into Azure services such as API Management</a:t>
            </a:r>
          </a:p>
          <a:p>
            <a:pPr lvl="1"/>
            <a:r>
              <a:rPr lang="en-US" dirty="0"/>
              <a:t>Interactive UI</a:t>
            </a:r>
          </a:p>
          <a:p>
            <a:pPr lvl="2"/>
            <a:r>
              <a:rPr lang="en-US" dirty="0"/>
              <a:t>Allows for a “Developer” playground</a:t>
            </a:r>
          </a:p>
          <a:p>
            <a:pPr lvl="3"/>
            <a:r>
              <a:rPr lang="en-US" dirty="0"/>
              <a:t>Try out your APIs</a:t>
            </a:r>
          </a:p>
          <a:p>
            <a:pPr lvl="2"/>
            <a:r>
              <a:rPr lang="en-US" dirty="0"/>
              <a:t>Customizable</a:t>
            </a:r>
          </a:p>
          <a:p>
            <a:pPr lvl="3"/>
            <a:r>
              <a:rPr lang="en-US" dirty="0"/>
              <a:t>Style it to your liking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946585663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845259242"/>
      </p:ext>
    </p:extLst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A76739-4B8E-4FB9-A739-ED6D41E8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Code!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18D89-9E42-4A49-B632-698A8DA8C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EA4A9-223E-4482-92CB-E510E2DD167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E6A6E-CD61-459A-BF22-83BBA9DE4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32F166-A451-476E-8FC4-D1420AF533D0}"/>
              </a:ext>
            </a:extLst>
          </p:cNvPr>
          <p:cNvGrpSpPr/>
          <p:nvPr/>
        </p:nvGrpSpPr>
        <p:grpSpPr>
          <a:xfrm>
            <a:off x="184753" y="1371600"/>
            <a:ext cx="8755678" cy="4800600"/>
            <a:chOff x="184753" y="1371600"/>
            <a:chExt cx="8755678" cy="4800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48C646F-5EBD-444B-B8AF-6964E9C0F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753" y="1371600"/>
              <a:ext cx="8755678" cy="4800600"/>
            </a:xfrm>
            <a:prstGeom prst="rect">
              <a:avLst/>
            </a:prstGeom>
          </p:spPr>
        </p:pic>
        <p:pic>
          <p:nvPicPr>
            <p:cNvPr id="9" name="Graphic 8" descr="Internet Of Things outline">
              <a:extLst>
                <a:ext uri="{FF2B5EF4-FFF2-40B4-BE49-F238E27FC236}">
                  <a16:creationId xmlns:a16="http://schemas.microsoft.com/office/drawing/2014/main" id="{C8AFD000-6E12-4112-96A9-982254CF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81300" y="1638300"/>
              <a:ext cx="3581400" cy="358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551063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templates available for .NET 10</a:t>
            </a:r>
          </a:p>
          <a:p>
            <a:pPr lvl="1"/>
            <a:r>
              <a:rPr lang="en-US" sz="2400" dirty="0"/>
              <a:t>ASP.NET Core Empty</a:t>
            </a:r>
          </a:p>
          <a:p>
            <a:pPr lvl="1"/>
            <a:r>
              <a:rPr lang="en-US" sz="2400" dirty="0"/>
              <a:t>ASP.NET Core Web App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Core Web API</a:t>
            </a:r>
          </a:p>
          <a:p>
            <a:pPr lvl="1"/>
            <a:r>
              <a:rPr lang="en-US" sz="2400" dirty="0"/>
              <a:t>ASP.NET Core Web API (native AOT)</a:t>
            </a:r>
          </a:p>
          <a:p>
            <a:pPr lvl="1"/>
            <a:r>
              <a:rPr lang="en-US" sz="2400" dirty="0"/>
              <a:t>ASP.NET Core Web App (Model-View-Controller)</a:t>
            </a:r>
          </a:p>
          <a:p>
            <a:pPr lvl="1"/>
            <a:r>
              <a:rPr lang="en-US" sz="2400" dirty="0"/>
              <a:t>ASP.NET Core gRPC Service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ASP.NET Core Web App (Razor Pages)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442096117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inary number background">
            <a:extLst>
              <a:ext uri="{FF2B5EF4-FFF2-40B4-BE49-F238E27FC236}">
                <a16:creationId xmlns:a16="http://schemas.microsoft.com/office/drawing/2014/main" id="{596424AE-818B-A0B4-41B7-2C72B7A7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3" y="1371600"/>
            <a:ext cx="8755678" cy="4800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A76739-4B8E-4FB9-A739-ED6D41E8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2026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18D89-9E42-4A49-B632-698A8DA8C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EA4A9-223E-4482-92CB-E510E2DD167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E6A6E-CD61-459A-BF22-83BBA9DE4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7" name="Picture 6" descr="Visual Studio 2022 Logo">
            <a:extLst>
              <a:ext uri="{FF2B5EF4-FFF2-40B4-BE49-F238E27FC236}">
                <a16:creationId xmlns:a16="http://schemas.microsoft.com/office/drawing/2014/main" id="{34B3E7CB-8B6A-68B8-A661-8BEA4E895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95600" y="2133600"/>
            <a:ext cx="3095098" cy="30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89839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with the default template …</a:t>
            </a:r>
          </a:p>
          <a:p>
            <a:pPr lvl="1"/>
            <a:r>
              <a:rPr lang="en-US" dirty="0"/>
              <a:t>Create a new project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977AA-6CBB-B8A5-D305-4EA8EB63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407" y="2819400"/>
            <a:ext cx="5460097" cy="352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01052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Information</a:t>
            </a:r>
          </a:p>
          <a:p>
            <a:pPr lvl="1"/>
            <a:r>
              <a:rPr lang="en-US" dirty="0"/>
              <a:t>Name your project and solution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D41B4E-BDD5-BECE-EA47-9C27CE0E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03" y="2779842"/>
            <a:ext cx="5764897" cy="37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43598"/>
      </p:ext>
    </p:extLst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5775-7C4C-4297-9C4D-A3A405B2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A198C-32B7-44A2-BF0E-F8D9B070F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685800"/>
          </a:xfrm>
        </p:spPr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B3217-E11F-4477-818E-71F402A6D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7521C-37B7-424C-A876-0B1E9296955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1CA07-9DDB-4541-B36C-E47A19D00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6A559-260E-C7FD-891A-66237F879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86000"/>
            <a:ext cx="5168449" cy="41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54232"/>
      </p:ext>
    </p:extLst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inary number background">
            <a:extLst>
              <a:ext uri="{FF2B5EF4-FFF2-40B4-BE49-F238E27FC236}">
                <a16:creationId xmlns:a16="http://schemas.microsoft.com/office/drawing/2014/main" id="{596424AE-818B-A0B4-41B7-2C72B7A7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3" y="1371600"/>
            <a:ext cx="8755678" cy="4800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A76739-4B8E-4FB9-A739-ED6D41E8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18D89-9E42-4A49-B632-698A8DA8C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EA4A9-223E-4482-92CB-E510E2DD167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E6A6E-CD61-459A-BF22-83BBA9DE4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8" name="Picture 7" descr="Visual Studio Code Logo">
            <a:extLst>
              <a:ext uri="{FF2B5EF4-FFF2-40B4-BE49-F238E27FC236}">
                <a16:creationId xmlns:a16="http://schemas.microsoft.com/office/drawing/2014/main" id="{524F343B-DBED-8C8D-6F0B-DC9F6AD52F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38400" y="1684238"/>
            <a:ext cx="4052947" cy="403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1246"/>
      </p:ext>
    </p:extLst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Core Essentials</a:t>
            </a:r>
          </a:p>
          <a:p>
            <a:pPr lvl="1"/>
            <a:r>
              <a:rPr lang="en-US" dirty="0"/>
              <a:t>Overview</a:t>
            </a:r>
          </a:p>
          <a:p>
            <a:pPr lvl="2"/>
            <a:r>
              <a:rPr lang="en-US" dirty="0"/>
              <a:t>What is it?</a:t>
            </a:r>
          </a:p>
          <a:p>
            <a:pPr lvl="2"/>
            <a:r>
              <a:rPr lang="en-US" dirty="0"/>
              <a:t>Why do you care?</a:t>
            </a:r>
          </a:p>
          <a:p>
            <a:pPr lvl="2"/>
            <a:r>
              <a:rPr lang="en-US" dirty="0"/>
              <a:t>Essentials</a:t>
            </a:r>
          </a:p>
          <a:p>
            <a:pPr lvl="1"/>
            <a:r>
              <a:rPr lang="en-US" dirty="0"/>
              <a:t>Simple REST GET Example</a:t>
            </a:r>
          </a:p>
          <a:p>
            <a:pPr lvl="1"/>
            <a:r>
              <a:rPr lang="en-US" dirty="0"/>
              <a:t>Essential REST Verbs</a:t>
            </a:r>
          </a:p>
          <a:p>
            <a:pPr lvl="2"/>
            <a:r>
              <a:rPr lang="en-US" dirty="0"/>
              <a:t>GET, POST, PUT, PATCH,DELETE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735473293"/>
      </p:ext>
    </p:extLst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93F8-2BCD-5A3B-34B7-D5EE5A07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9CAE-775E-3E03-9808-E687CBC79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Code</a:t>
            </a:r>
          </a:p>
          <a:p>
            <a:pPr lvl="1"/>
            <a:r>
              <a:rPr lang="en-US" dirty="0"/>
              <a:t>Install the VS Code Dev Kit Extension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DBE18-6D77-5EBE-FF32-6DC7CDCF0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FE0C6-7F1B-DA4D-DB12-2353255478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FDB5C-8D09-103D-87F7-9A4EBF36E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9" name="Picture 8" descr="Install the VS Code Dev Kit Extension">
            <a:extLst>
              <a:ext uri="{FF2B5EF4-FFF2-40B4-BE49-F238E27FC236}">
                <a16:creationId xmlns:a16="http://schemas.microsoft.com/office/drawing/2014/main" id="{35FBD132-1C55-02E3-245C-451D2BF20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895600"/>
            <a:ext cx="731520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48669"/>
      </p:ext>
    </p:extLst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93F8-2BCD-5A3B-34B7-D5EE5A07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3200" dirty="0" err="1"/>
              <a:t>VSCode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9CAE-775E-3E03-9808-E687CBC7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604838"/>
          </a:xfrm>
        </p:spPr>
        <p:txBody>
          <a:bodyPr/>
          <a:lstStyle/>
          <a:p>
            <a:r>
              <a:rPr lang="en-US" sz="2800" dirty="0"/>
              <a:t>Follow steps Getting Started with C# Dev 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DBE18-6D77-5EBE-FF32-6DC7CDCF0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FE0C6-7F1B-DA4D-DB12-2353255478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FDB5C-8D09-103D-87F7-9A4EBF36E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13" name="Picture 12" descr="Getting started with C# Dev Kit">
            <a:extLst>
              <a:ext uri="{FF2B5EF4-FFF2-40B4-BE49-F238E27FC236}">
                <a16:creationId xmlns:a16="http://schemas.microsoft.com/office/drawing/2014/main" id="{E0025F91-972B-FE37-50EE-9BA93F42A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281238"/>
            <a:ext cx="7543800" cy="42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56998"/>
      </p:ext>
    </p:extLst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93F8-2BCD-5A3B-34B7-D5EE5A07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3200" dirty="0" err="1"/>
              <a:t>VSCode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9CAE-775E-3E03-9808-E687CBC7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990600"/>
          </a:xfrm>
        </p:spPr>
        <p:txBody>
          <a:bodyPr/>
          <a:lstStyle/>
          <a:p>
            <a:r>
              <a:rPr lang="en-US" sz="2800" dirty="0"/>
              <a:t>.NET 10 SDK Download &amp; Install</a:t>
            </a:r>
          </a:p>
          <a:p>
            <a:pPr lvl="1"/>
            <a:r>
              <a:rPr lang="en-US" sz="2400" dirty="0">
                <a:hlinkClick r:id="rId2"/>
              </a:rPr>
              <a:t>Download .NET 10.0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DBE18-6D77-5EBE-FF32-6DC7CDCF0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FE0C6-7F1B-DA4D-DB12-2353255478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FDB5C-8D09-103D-87F7-9A4EBF36E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3DFF16-90AC-06BF-1B78-7F05574D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355" y="3032760"/>
            <a:ext cx="5197290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7773"/>
      </p:ext>
    </p:extLst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93F8-2BCD-5A3B-34B7-D5EE5A07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3200" dirty="0" err="1"/>
              <a:t>VSCode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9CAE-775E-3E03-9808-E687CBC7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990600"/>
          </a:xfrm>
        </p:spPr>
        <p:txBody>
          <a:bodyPr/>
          <a:lstStyle/>
          <a:p>
            <a:r>
              <a:rPr lang="en-US" sz="2800" dirty="0"/>
              <a:t>Verify .NET 10 SDK is Installed</a:t>
            </a:r>
          </a:p>
          <a:p>
            <a:pPr lvl="1"/>
            <a:r>
              <a:rPr lang="en-US" sz="2400" dirty="0"/>
              <a:t>10.0.102 or greater is fine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DBE18-6D77-5EBE-FF32-6DC7CDCF0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FE0C6-7F1B-DA4D-DB12-2353255478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FDB5C-8D09-103D-87F7-9A4EBF36E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10" name="dotnetsdkcheck">
            <a:hlinkClick r:id="" action="ppaction://media"/>
            <a:extLst>
              <a:ext uri="{FF2B5EF4-FFF2-40B4-BE49-F238E27FC236}">
                <a16:creationId xmlns:a16="http://schemas.microsoft.com/office/drawing/2014/main" id="{FB56D104-CB04-A79F-134F-EC199AA7C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2796857"/>
            <a:ext cx="7620000" cy="239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64420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93F8-2BCD-5A3B-34B7-D5EE5A07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3200" dirty="0" err="1"/>
              <a:t>VSCode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99CAE-775E-3E03-9808-E687CBC79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Select an empty folder in VS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Use the command line to create your project</a:t>
            </a:r>
          </a:p>
          <a:p>
            <a:pPr lvl="2"/>
            <a:r>
              <a:rPr lang="en-US" b="1" dirty="0"/>
              <a:t>dotnet new </a:t>
            </a:r>
            <a:r>
              <a:rPr lang="en-US" b="1" dirty="0" err="1"/>
              <a:t>webapi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--framework net10.0 --use-controllers </a:t>
            </a:r>
            <a:br>
              <a:rPr lang="en-US" b="1" dirty="0"/>
            </a:br>
            <a:r>
              <a:rPr lang="en-US" b="1" dirty="0"/>
              <a:t>--use-program-main -n &lt;project name&gt;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DBE18-6D77-5EBE-FF32-6DC7CDCF0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FE0C6-7F1B-DA4D-DB12-23532554787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FDB5C-8D09-103D-87F7-9A4EBF36E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5A179E-C948-76E2-2A63-A5751477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62" y="2209800"/>
            <a:ext cx="4587638" cy="18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61405"/>
      </p:ext>
    </p:extLst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CE679-B2F7-EEB8-3EF3-27E5A24FC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4611-A03E-8D63-8D81-2553B0E6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3200" dirty="0" err="1"/>
              <a:t>VSCode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4BB1-604B-14A5-77FD-394C1E84E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762000"/>
          </a:xfrm>
        </p:spPr>
        <p:txBody>
          <a:bodyPr/>
          <a:lstStyle/>
          <a:p>
            <a:r>
              <a:rPr lang="en-US" dirty="0"/>
              <a:t>Generate your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secrets.json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file</a:t>
            </a:r>
          </a:p>
          <a:p>
            <a:pPr lvl="1"/>
            <a:r>
              <a:rPr lang="en-US" dirty="0"/>
              <a:t>Open a terminal in your project directory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93C02-44F3-2A8D-2585-78C994CC1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B3D48-5706-71BB-CF20-B94742B53B7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FDBF5-34A1-0E11-0368-14C78C4E2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964F98-1CEC-AB06-8103-E5FE4FAFB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796540"/>
            <a:ext cx="3318711" cy="36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88960"/>
      </p:ext>
    </p:extLst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9A5EC-6C91-182F-7AB6-57F2C8603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D5B9-AFE2-D2BB-947A-2EEC42CB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3200" dirty="0" err="1"/>
              <a:t>VSCode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A247B-AA38-9B7A-85CD-6D6D8B952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1524000"/>
          </a:xfrm>
        </p:spPr>
        <p:txBody>
          <a:bodyPr/>
          <a:lstStyle/>
          <a:p>
            <a:r>
              <a:rPr lang="en-US" dirty="0"/>
              <a:t>Generate your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secrets.json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file …</a:t>
            </a:r>
          </a:p>
          <a:p>
            <a:pPr lvl="1"/>
            <a:r>
              <a:rPr lang="en-US" dirty="0"/>
              <a:t>Verify that you are in your project directory</a:t>
            </a:r>
          </a:p>
          <a:p>
            <a:pPr lvl="1"/>
            <a:r>
              <a:rPr lang="en-US" dirty="0"/>
              <a:t>Run </a:t>
            </a:r>
            <a:r>
              <a:rPr lang="en-US" b="1" dirty="0"/>
              <a:t>dotnet user-secrets </a:t>
            </a:r>
            <a:r>
              <a:rPr lang="en-US" b="1" dirty="0" err="1"/>
              <a:t>init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9E50A-77EA-4D16-24E9-5CA537D6B7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4B742-1129-65FA-3377-15081AE442F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4B71E-1017-6ACA-9282-863C56680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B1EE51-9BE8-4AF7-6BFB-EF60C2487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0" y="3390900"/>
            <a:ext cx="8306520" cy="2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30024"/>
      </p:ext>
    </p:extLst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D0AF2-9482-CE75-A88E-C4A93355D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0C28-C661-92BF-3BC5-6DAA8EE2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3200" dirty="0" err="1"/>
              <a:t>VSCode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3637A-9DD4-69D6-B043-823D6EE17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1143000"/>
          </a:xfrm>
        </p:spPr>
        <p:txBody>
          <a:bodyPr/>
          <a:lstStyle/>
          <a:p>
            <a:r>
              <a:rPr lang="en-US" dirty="0"/>
              <a:t>Generate your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secrets.json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file …</a:t>
            </a:r>
          </a:p>
          <a:p>
            <a:pPr lvl="1"/>
            <a:r>
              <a:rPr lang="en-US" dirty="0"/>
              <a:t>Result should look like this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1801F-45EC-B4AA-BB77-5552F486E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8F44E-AA86-1D20-662B-BBA3921ED37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7504D-05C8-D044-2AEC-810150931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8A9350-D6B7-7314-CFC6-DBC26B145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06" y="2895600"/>
            <a:ext cx="8626588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97792"/>
      </p:ext>
    </p:extLst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130FD-297C-2268-CC30-776EEDF4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58398-8116-CE1C-7DAB-788A542C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3200" dirty="0" err="1"/>
              <a:t>VSCode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F3FBE-D219-A4DB-8DDD-3889A2AB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1524000"/>
          </a:xfrm>
        </p:spPr>
        <p:txBody>
          <a:bodyPr/>
          <a:lstStyle/>
          <a:p>
            <a:r>
              <a:rPr lang="en-US" dirty="0"/>
              <a:t>Generate your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secrets.json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file …</a:t>
            </a:r>
          </a:p>
          <a:p>
            <a:pPr lvl="1"/>
            <a:r>
              <a:rPr lang="en-US" dirty="0"/>
              <a:t>Set a test value </a:t>
            </a:r>
          </a:p>
          <a:p>
            <a:pPr lvl="2"/>
            <a:r>
              <a:rPr lang="en-US" dirty="0"/>
              <a:t>To generate the </a:t>
            </a:r>
            <a:r>
              <a:rPr lang="en-US" b="1" dirty="0" err="1"/>
              <a:t>secrets.json</a:t>
            </a:r>
            <a:r>
              <a:rPr lang="en-US" b="1" dirty="0"/>
              <a:t> </a:t>
            </a:r>
            <a:r>
              <a:rPr lang="en-US" dirty="0"/>
              <a:t>file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F43E3-A070-D1C0-CD57-E323BF682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AB526-2A80-10BF-F103-F604F945746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BE907-B38D-F4FA-2F39-4E856F6797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5BE095-65AC-7030-6FB2-75D5C797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84" y="3388393"/>
            <a:ext cx="6355631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94492"/>
      </p:ext>
    </p:extLst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D3640-83F3-5EA0-4438-FDEC0B2CB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A90B-8920-F2CA-5C39-3A865FAF8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3200" dirty="0" err="1"/>
              <a:t>VSCode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B6A86-218E-2ED8-DEF1-EE6FA3E1F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1524000"/>
          </a:xfrm>
        </p:spPr>
        <p:txBody>
          <a:bodyPr/>
          <a:lstStyle/>
          <a:p>
            <a:r>
              <a:rPr lang="en-US" dirty="0"/>
              <a:t>Generate your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secrets.json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file …</a:t>
            </a:r>
          </a:p>
          <a:p>
            <a:pPr lvl="1"/>
            <a:r>
              <a:rPr lang="en-US" dirty="0"/>
              <a:t>Double click on your project file</a:t>
            </a:r>
          </a:p>
          <a:p>
            <a:pPr lvl="2"/>
            <a:r>
              <a:rPr lang="en-US" dirty="0"/>
              <a:t>To verify the secret folder name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B3527-2B48-1D5E-9F69-F1E9CC2A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DC403-FF82-4D78-49B7-D1B3CB63CF0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969BF-A170-E5AE-B828-8683FB8FD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FC486D-88C2-0F16-1218-D08918CD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2" y="3348038"/>
            <a:ext cx="891152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85884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6753-484F-43D1-A605-AAC36F36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F6F48-554A-415A-9374-FC62C0193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04A7C-2DF7-4E3E-872F-843F35E3902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BE126-B06D-4D4F-B27B-F801DF45E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8" name="Graphic 7" descr="Binoculars outline">
            <a:extLst>
              <a:ext uri="{FF2B5EF4-FFF2-40B4-BE49-F238E27FC236}">
                <a16:creationId xmlns:a16="http://schemas.microsoft.com/office/drawing/2014/main" id="{05BEAD2E-78D8-42C9-9477-3125EFC81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0" y="1428750"/>
            <a:ext cx="4000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36951"/>
      </p:ext>
    </p:extLst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40C50-E2D9-93C9-4907-B4FB8ED68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8280-4677-015F-9424-04B541903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3200" dirty="0" err="1"/>
              <a:t>VSCode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2984-568E-A94B-180E-6DC59E01E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1066800"/>
          </a:xfrm>
        </p:spPr>
        <p:txBody>
          <a:bodyPr/>
          <a:lstStyle/>
          <a:p>
            <a:r>
              <a:rPr lang="en-US" dirty="0"/>
              <a:t>Edit the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secrets.json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file in vs code</a:t>
            </a:r>
          </a:p>
          <a:p>
            <a:pPr lvl="1"/>
            <a:r>
              <a:rPr lang="en-US" dirty="0"/>
              <a:t>The windows path will be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77C52-92DE-9255-6713-F8CC19DB9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D71C2-3CD4-7F78-A9EE-5BA2741E767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E2176-1DD0-AB4B-69AD-3DE9F10D6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B680C-83E8-A921-9005-3F61F5A04FBC}"/>
              </a:ext>
            </a:extLst>
          </p:cNvPr>
          <p:cNvSpPr txBox="1"/>
          <p:nvPr/>
        </p:nvSpPr>
        <p:spPr>
          <a:xfrm>
            <a:off x="740997" y="2712720"/>
            <a:ext cx="807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1800" dirty="0"/>
              <a:t>%APPDATA%\Microsoft\</a:t>
            </a:r>
            <a:r>
              <a:rPr lang="en-US" sz="1800" dirty="0" err="1"/>
              <a:t>UserSecrets</a:t>
            </a:r>
            <a:r>
              <a:rPr lang="en-US" sz="1800" dirty="0"/>
              <a:t>\</a:t>
            </a:r>
            <a:r>
              <a:rPr lang="en-US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eadbad45-4f50-4f5c-8ddb-5efa2b843b3a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663B2-7092-AE00-3089-A89588673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76" y="3200400"/>
            <a:ext cx="5943600" cy="33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66745"/>
      </p:ext>
    </p:extLst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045C7-BA75-AAE2-DE81-96BF58678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6790-658D-4826-1989-A23EEAB8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3200" dirty="0" err="1"/>
              <a:t>VSCode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F6654-4368-2C5A-8E37-EF39D444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3505200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secrets.json</a:t>
            </a:r>
            <a:r>
              <a:rPr lang="en-US" dirty="0"/>
              <a:t> folder paths for</a:t>
            </a:r>
          </a:p>
          <a:p>
            <a:pPr lvl="1"/>
            <a:r>
              <a:rPr lang="en-US" dirty="0"/>
              <a:t>Windows</a:t>
            </a:r>
          </a:p>
          <a:p>
            <a:pPr lvl="2"/>
            <a:r>
              <a:rPr lang="en-US" sz="1800" dirty="0"/>
              <a:t>%APPDATA%\Microsoft\</a:t>
            </a:r>
            <a:r>
              <a:rPr lang="en-US" sz="1800" dirty="0" err="1"/>
              <a:t>UserSecrets</a:t>
            </a:r>
            <a:r>
              <a:rPr lang="en-US" sz="1800" dirty="0"/>
              <a:t>\</a:t>
            </a: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en-US" sz="1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UserSecretsId</a:t>
            </a: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sz="1800" dirty="0"/>
              <a:t>\</a:t>
            </a:r>
            <a:r>
              <a:rPr lang="en-US" sz="1800" dirty="0" err="1"/>
              <a:t>secrets.json</a:t>
            </a:r>
            <a:endParaRPr lang="en-US" sz="1800" dirty="0"/>
          </a:p>
          <a:p>
            <a:pPr lvl="1"/>
            <a:r>
              <a:rPr lang="en-US" dirty="0"/>
              <a:t>macOS/Linux</a:t>
            </a:r>
          </a:p>
          <a:p>
            <a:pPr lvl="2"/>
            <a:r>
              <a:rPr lang="en-US" sz="1800" dirty="0"/>
              <a:t>~/.</a:t>
            </a:r>
            <a:r>
              <a:rPr lang="en-US" sz="1800" dirty="0" err="1"/>
              <a:t>microsoft</a:t>
            </a:r>
            <a:r>
              <a:rPr lang="en-US" sz="1800" dirty="0"/>
              <a:t>/</a:t>
            </a:r>
            <a:r>
              <a:rPr lang="en-US" sz="1800" dirty="0" err="1"/>
              <a:t>usersecrets</a:t>
            </a:r>
            <a:r>
              <a:rPr lang="en-US" sz="1800" dirty="0"/>
              <a:t>/</a:t>
            </a: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</a:t>
            </a:r>
            <a:r>
              <a:rPr lang="en-US" sz="18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UserSecretsId</a:t>
            </a: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r>
              <a:rPr lang="en-US" sz="1800" dirty="0"/>
              <a:t>/</a:t>
            </a:r>
            <a:r>
              <a:rPr lang="en-US" sz="1800" dirty="0" err="1"/>
              <a:t>secrets.json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47BD2-A8A2-E6A7-42A6-F5B4AFDD0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738F4-B9D4-9A05-3D9F-8D424A7ADC3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2B370-5A15-A481-DAC2-37FBF6738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3084350356"/>
      </p:ext>
    </p:extLst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inary number background">
            <a:extLst>
              <a:ext uri="{FF2B5EF4-FFF2-40B4-BE49-F238E27FC236}">
                <a16:creationId xmlns:a16="http://schemas.microsoft.com/office/drawing/2014/main" id="{596424AE-818B-A0B4-41B7-2C72B7A7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3" y="1371600"/>
            <a:ext cx="8755678" cy="4800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A76739-4B8E-4FB9-A739-ED6D41E8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ASP.NET Core Web API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D18D89-9E42-4A49-B632-698A8DA8C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EA4A9-223E-4482-92CB-E510E2DD167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E6A6E-CD61-459A-BF22-83BBA9DE4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8D7585-C762-35ED-0693-D0285614985B}"/>
              </a:ext>
            </a:extLst>
          </p:cNvPr>
          <p:cNvGrpSpPr/>
          <p:nvPr/>
        </p:nvGrpSpPr>
        <p:grpSpPr>
          <a:xfrm>
            <a:off x="1556065" y="2514600"/>
            <a:ext cx="2477508" cy="2362200"/>
            <a:chOff x="570492" y="2667000"/>
            <a:chExt cx="2477508" cy="2362200"/>
          </a:xfrm>
        </p:grpSpPr>
        <p:pic>
          <p:nvPicPr>
            <p:cNvPr id="12" name="Graphic 11" descr="Project Structure&#10;">
              <a:extLst>
                <a:ext uri="{FF2B5EF4-FFF2-40B4-BE49-F238E27FC236}">
                  <a16:creationId xmlns:a16="http://schemas.microsoft.com/office/drawing/2014/main" id="{67E6C183-68B5-4F30-91B2-45C2AEDDA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0492" y="2667000"/>
              <a:ext cx="1905000" cy="190500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C3575B3D-CF9D-F448-9A46-1A991F1F4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52600" y="3733800"/>
              <a:ext cx="1295400" cy="12954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6A66C09-247F-70E1-6927-5D01428F2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199" y="1455312"/>
            <a:ext cx="4577233" cy="448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17136"/>
      </p:ext>
    </p:extLst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Core Web API</a:t>
            </a:r>
            <a:r>
              <a:rPr lang="en-US" dirty="0"/>
              <a:t> template</a:t>
            </a:r>
          </a:p>
          <a:p>
            <a:pPr lvl="1"/>
            <a:r>
              <a:rPr lang="en-US" dirty="0"/>
              <a:t>Project structure</a:t>
            </a:r>
          </a:p>
          <a:p>
            <a:pPr lvl="2"/>
            <a:r>
              <a:rPr lang="en-US" dirty="0">
                <a:solidFill>
                  <a:srgbClr val="0066FF"/>
                </a:solidFill>
              </a:rPr>
              <a:t>Properties</a:t>
            </a:r>
          </a:p>
          <a:p>
            <a:pPr lvl="3"/>
            <a:r>
              <a:rPr lang="en-US" dirty="0"/>
              <a:t>Publisher profiles will reside here</a:t>
            </a:r>
          </a:p>
          <a:p>
            <a:pPr lvl="4"/>
            <a:r>
              <a:rPr lang="en-US" dirty="0"/>
              <a:t>Used to define how to publish your Web API to Azure</a:t>
            </a:r>
          </a:p>
          <a:p>
            <a:pPr lvl="5"/>
            <a:r>
              <a:rPr lang="en-US" dirty="0"/>
              <a:t>Don’t share them or put them in source control</a:t>
            </a:r>
          </a:p>
          <a:p>
            <a:pPr lvl="3"/>
            <a:r>
              <a:rPr lang="en-US" dirty="0"/>
              <a:t>Service Dependencies</a:t>
            </a:r>
          </a:p>
          <a:p>
            <a:pPr lvl="4"/>
            <a:r>
              <a:rPr lang="en-US" dirty="0"/>
              <a:t>Azure Resource Templates that define the resources used</a:t>
            </a:r>
          </a:p>
          <a:p>
            <a:pPr lvl="3"/>
            <a:r>
              <a:rPr lang="en-US" dirty="0"/>
              <a:t>launchSettings.json</a:t>
            </a:r>
          </a:p>
          <a:p>
            <a:pPr lvl="4"/>
            <a:r>
              <a:rPr lang="en-US" dirty="0"/>
              <a:t>Used by Visual Studio to direct how to run the app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3613588982"/>
      </p:ext>
    </p:extLst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2800" dirty="0"/>
              <a:t>ASP.NET Core Web API template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structure …</a:t>
            </a:r>
            <a:endParaRPr lang="en-US" dirty="0">
              <a:solidFill>
                <a:srgbClr val="0066FF"/>
              </a:solidFill>
            </a:endParaRPr>
          </a:p>
          <a:p>
            <a:pPr lvl="1"/>
            <a:r>
              <a:rPr lang="en-US" dirty="0">
                <a:solidFill>
                  <a:srgbClr val="0066FF"/>
                </a:solidFill>
              </a:rPr>
              <a:t>Controllers</a:t>
            </a:r>
          </a:p>
          <a:p>
            <a:pPr lvl="2"/>
            <a:r>
              <a:rPr lang="en-US" dirty="0"/>
              <a:t>Classes that handle HTTP requests go here</a:t>
            </a:r>
          </a:p>
          <a:p>
            <a:pPr lvl="2"/>
            <a:r>
              <a:rPr lang="en-US" dirty="0"/>
              <a:t>Http Verbs automatically routed to methods</a:t>
            </a:r>
          </a:p>
          <a:p>
            <a:pPr lvl="3"/>
            <a:r>
              <a:rPr lang="en-US" dirty="0"/>
              <a:t>HTTP Verb GET routes to a method called </a:t>
            </a:r>
            <a:r>
              <a:rPr lang="en-US" dirty="0">
                <a:solidFill>
                  <a:srgbClr val="0066FF"/>
                </a:solidFill>
              </a:rPr>
              <a:t>Get()</a:t>
            </a:r>
          </a:p>
          <a:p>
            <a:pPr lvl="2"/>
            <a:r>
              <a:rPr lang="en-US" i="1" dirty="0">
                <a:solidFill>
                  <a:srgbClr val="C00000"/>
                </a:solidFill>
              </a:rPr>
              <a:t>Clearer to use the C# Attribute </a:t>
            </a:r>
            <a:r>
              <a:rPr lang="en-US" b="1" dirty="0"/>
              <a:t>[</a:t>
            </a:r>
            <a:r>
              <a:rPr lang="en-US" b="1" dirty="0">
                <a:solidFill>
                  <a:srgbClr val="00A500"/>
                </a:solidFill>
              </a:rPr>
              <a:t>HttpGet</a:t>
            </a:r>
            <a:r>
              <a:rPr lang="en-US" b="1" dirty="0"/>
              <a:t>]</a:t>
            </a:r>
          </a:p>
          <a:p>
            <a:pPr lvl="2"/>
            <a:r>
              <a:rPr lang="en-US" dirty="0"/>
              <a:t>Controllers/</a:t>
            </a:r>
            <a:r>
              <a:rPr lang="en-US" dirty="0">
                <a:solidFill>
                  <a:srgbClr val="0066FF"/>
                </a:solidFill>
              </a:rPr>
              <a:t>WeatherForcastController.cs</a:t>
            </a:r>
          </a:p>
          <a:p>
            <a:pPr lvl="3"/>
            <a:r>
              <a:rPr lang="en-US" dirty="0"/>
              <a:t>Sample code that generates random weather results</a:t>
            </a:r>
          </a:p>
          <a:p>
            <a:pPr lvl="3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3030163418"/>
      </p:ext>
    </p:extLst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2800" dirty="0"/>
              <a:t>ASP.NET Core Web API template …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structure …</a:t>
            </a:r>
          </a:p>
          <a:p>
            <a:pPr lvl="1"/>
            <a:r>
              <a:rPr lang="en-US" sz="2400" dirty="0">
                <a:solidFill>
                  <a:srgbClr val="0066FF"/>
                </a:solidFill>
              </a:rPr>
              <a:t>appsettings.json</a:t>
            </a:r>
          </a:p>
          <a:p>
            <a:pPr lvl="2"/>
            <a:r>
              <a:rPr lang="en-US" sz="2000" dirty="0"/>
              <a:t>Contain configuration in JSON format</a:t>
            </a:r>
          </a:p>
          <a:p>
            <a:pPr lvl="3"/>
            <a:r>
              <a:rPr lang="en-US" sz="1600" dirty="0">
                <a:solidFill>
                  <a:srgbClr val="0066FF"/>
                </a:solidFill>
              </a:rPr>
              <a:t>appsettings.</a:t>
            </a:r>
            <a:r>
              <a:rPr lang="en-US" sz="1600" dirty="0">
                <a:solidFill>
                  <a:srgbClr val="C00000"/>
                </a:solidFill>
              </a:rPr>
              <a:t>development</a:t>
            </a:r>
            <a:r>
              <a:rPr lang="en-US" sz="1600" dirty="0">
                <a:solidFill>
                  <a:srgbClr val="0066FF"/>
                </a:solidFill>
              </a:rPr>
              <a:t>.json</a:t>
            </a:r>
          </a:p>
          <a:p>
            <a:pPr lvl="4"/>
            <a:r>
              <a:rPr lang="en-US" sz="1600" dirty="0"/>
              <a:t>Settings used for local development</a:t>
            </a:r>
          </a:p>
          <a:p>
            <a:pPr lvl="1"/>
            <a:r>
              <a:rPr lang="en-US" sz="2400" dirty="0">
                <a:solidFill>
                  <a:srgbClr val="0066FF"/>
                </a:solidFill>
              </a:rPr>
              <a:t>Program.cs</a:t>
            </a:r>
          </a:p>
          <a:p>
            <a:pPr lvl="2"/>
            <a:r>
              <a:rPr lang="en-US" sz="2000" dirty="0"/>
              <a:t>Main entry point for the Web API app</a:t>
            </a:r>
          </a:p>
          <a:p>
            <a:pPr lvl="1"/>
            <a:r>
              <a:rPr lang="en-US" sz="2400" dirty="0">
                <a:solidFill>
                  <a:srgbClr val="0066FF"/>
                </a:solidFill>
              </a:rPr>
              <a:t>WeatherForcast.cs</a:t>
            </a:r>
          </a:p>
          <a:p>
            <a:pPr lvl="2"/>
            <a:r>
              <a:rPr lang="en-US" sz="2000" dirty="0"/>
              <a:t>Class that defines result of GET action</a:t>
            </a:r>
          </a:p>
          <a:p>
            <a:pPr lvl="1"/>
            <a:r>
              <a:rPr lang="en-US" sz="2400" dirty="0">
                <a:solidFill>
                  <a:srgbClr val="0066FF"/>
                </a:solidFill>
              </a:rPr>
              <a:t>WeatherForecast.http</a:t>
            </a:r>
          </a:p>
          <a:p>
            <a:pPr lvl="2"/>
            <a:r>
              <a:rPr lang="en-US" sz="2000" dirty="0"/>
              <a:t>A .http file used for testing your Web APIs</a:t>
            </a:r>
            <a:endParaRPr lang="en-US" sz="2800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1748506938"/>
      </p:ext>
    </p:extLst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Azure App Service</a:t>
            </a:r>
            <a:br>
              <a:rPr lang="en-US" dirty="0"/>
            </a:br>
            <a:r>
              <a:rPr lang="en-US" sz="2800" dirty="0"/>
              <a:t>ASP.NET Core Web API template …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structure …</a:t>
            </a:r>
          </a:p>
          <a:p>
            <a:pPr lvl="1"/>
            <a:r>
              <a:rPr lang="en-US" sz="2400" dirty="0">
                <a:solidFill>
                  <a:srgbClr val="CC00CC"/>
                </a:solidFill>
              </a:rPr>
              <a:t>http-client.env.json</a:t>
            </a:r>
          </a:p>
          <a:p>
            <a:pPr lvl="2"/>
            <a:r>
              <a:rPr lang="en-US" sz="2000" dirty="0"/>
              <a:t>Not added by default</a:t>
            </a:r>
          </a:p>
          <a:p>
            <a:pPr lvl="2"/>
            <a:r>
              <a:rPr lang="en-US" sz="2000" dirty="0"/>
              <a:t>Used to define the environments for the .http file</a:t>
            </a:r>
          </a:p>
          <a:p>
            <a:pPr lvl="1"/>
            <a:r>
              <a:rPr lang="en-US" sz="2400" dirty="0"/>
              <a:t>readme.md</a:t>
            </a:r>
          </a:p>
          <a:p>
            <a:pPr lvl="2"/>
            <a:r>
              <a:rPr lang="en-US" sz="2000" dirty="0"/>
              <a:t>Not added by default</a:t>
            </a:r>
          </a:p>
          <a:p>
            <a:pPr lvl="2"/>
            <a:r>
              <a:rPr lang="en-US" sz="2000" dirty="0"/>
              <a:t>Used to describe / provide notes about the application </a:t>
            </a:r>
            <a:br>
              <a:rPr lang="en-US" sz="1800" dirty="0"/>
            </a:br>
            <a:endParaRPr lang="en-US" sz="1800" dirty="0"/>
          </a:p>
          <a:p>
            <a:r>
              <a:rPr lang="en-US" sz="2800" dirty="0"/>
              <a:t>Let's create both using      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Copilot</a:t>
            </a:r>
            <a:endParaRPr 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en-US" sz="1800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46C95-8E57-7BBA-7BFE-050F8063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210" y="4953000"/>
            <a:ext cx="471390" cy="34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8543"/>
      </p:ext>
    </p:extLst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456C-A287-CBA2-A0EB-62752CDB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Weather Azure App Service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AI 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C7100-CC4F-002B-F2EB-EB2342207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4648200"/>
          </a:xfrm>
        </p:spPr>
        <p:txBody>
          <a:bodyPr/>
          <a:lstStyle/>
          <a:p>
            <a:r>
              <a:rPr lang="en-US" dirty="0">
                <a:hlinkClick r:id="rId2"/>
              </a:rPr>
              <a:t>http-</a:t>
            </a:r>
            <a:r>
              <a:rPr lang="en-US" dirty="0" err="1">
                <a:hlinkClick r:id="rId2"/>
              </a:rPr>
              <a:t>client.env.json</a:t>
            </a:r>
            <a:r>
              <a:rPr lang="en-US" dirty="0"/>
              <a:t> file </a:t>
            </a:r>
          </a:p>
          <a:p>
            <a:pPr lvl="1"/>
            <a:r>
              <a:rPr lang="en-US" dirty="0"/>
              <a:t>Defines environments used for testing</a:t>
            </a:r>
          </a:p>
          <a:p>
            <a:pPr lvl="2"/>
            <a:r>
              <a:rPr lang="en-US" dirty="0"/>
              <a:t>Specifies an environment name and URL</a:t>
            </a:r>
          </a:p>
          <a:p>
            <a:pPr lvl="3"/>
            <a:r>
              <a:rPr lang="en-US" dirty="0"/>
              <a:t>dev &amp; remote are the environment names</a:t>
            </a:r>
          </a:p>
          <a:p>
            <a:pPr lvl="4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HostAddress</a:t>
            </a:r>
            <a:r>
              <a:rPr lang="en-US" dirty="0"/>
              <a:t> is the variable the URL is assigned to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Referenced in the http file like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A7095-8F25-B34D-8C84-66292A7E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F73ED-98C8-EBF4-1AD5-D92EC67C34D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8C190-D901-C5CD-AC01-A5E7DB5EA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D80D79-2254-D10D-B77A-18B5FEF5F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908917"/>
            <a:ext cx="3596952" cy="1653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91B855-8D15-A029-DD21-0977D21B7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5948800"/>
            <a:ext cx="5845047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10684"/>
      </p:ext>
    </p:extLst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06B72-34BF-D25B-48C1-FB9DDD52F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F92B0-A3FB-68DF-3437-44F44411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Weather Azure App Service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AI 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BED5A-F4B0-DC76-5206-C9D82EAB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2260739"/>
          </a:xfrm>
        </p:spPr>
        <p:txBody>
          <a:bodyPr/>
          <a:lstStyle/>
          <a:p>
            <a:r>
              <a:rPr lang="en-US" dirty="0"/>
              <a:t>Many more capabilities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Environment Files</a:t>
            </a:r>
            <a:endParaRPr lang="en-US" dirty="0"/>
          </a:p>
          <a:p>
            <a:r>
              <a:rPr lang="en-US" dirty="0"/>
              <a:t>GitHub Copilot can create .env file</a:t>
            </a:r>
          </a:p>
          <a:p>
            <a:pPr lvl="1"/>
            <a:r>
              <a:rPr lang="en-US" dirty="0"/>
              <a:t>update .http file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9C64A-6334-0623-CB9B-C5710F707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F4DA5-B958-EDBE-0CED-03A88B911AE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9BD11-E8EB-6316-01AF-1D1BBCD2B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4033B1-7C5B-DBFD-65AC-5B6260DF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2" y="3987661"/>
            <a:ext cx="4336103" cy="17097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36C51C-40C5-E40A-3FC0-8B3808E51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123" y="3987661"/>
            <a:ext cx="3822593" cy="22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95242"/>
      </p:ext>
    </p:extLst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BF829-49FD-F340-BF67-7939F0A47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ABDA-F535-04F1-707D-D3E95DB1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Weather Azure App Service</a:t>
            </a:r>
            <a:b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</a:b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AI 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C883F-32F3-2BC0-1E4A-5F8BAA1E0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2819400"/>
          </a:xfrm>
        </p:spPr>
        <p:txBody>
          <a:bodyPr/>
          <a:lstStyle/>
          <a:p>
            <a:r>
              <a:rPr lang="en-US" dirty="0"/>
              <a:t>GitHub Copilot can also create the readme.md file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4ECE3-24C9-8050-4325-09B9248A46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BBD5A-4A00-A161-DEC3-791F1CFB135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1C403-6CBB-3275-F055-59D966082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8769C9-E6EE-ECF6-4A5E-E4115594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49737"/>
            <a:ext cx="4717189" cy="1646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A1F60F-F7A2-97D6-5B2C-EEF1B559E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681" y="2299123"/>
            <a:ext cx="3492119" cy="417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12326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AFF51-BFAA-093E-B9CB-40188C086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1BD9F-0517-CE72-EB1F-E7122BB9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API</a:t>
            </a:r>
            <a:br>
              <a:rPr lang="en-US" dirty="0"/>
            </a:br>
            <a:r>
              <a:rPr lang="en-US" sz="3200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471EC-6DDD-6037-9E02-8F38A6001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pPr lvl="1"/>
            <a:r>
              <a:rPr lang="en-US" dirty="0"/>
              <a:t>Framework for building HTTP-based services</a:t>
            </a:r>
          </a:p>
          <a:p>
            <a:pPr lvl="1"/>
            <a:r>
              <a:rPr lang="en-US" dirty="0"/>
              <a:t>RESTful APIs for consumption by</a:t>
            </a:r>
          </a:p>
          <a:p>
            <a:pPr lvl="2"/>
            <a:r>
              <a:rPr lang="en-US" dirty="0"/>
              <a:t>Web, Mobile, Desktop and others</a:t>
            </a:r>
          </a:p>
          <a:p>
            <a:pPr lvl="1"/>
            <a:r>
              <a:rPr lang="en-US" dirty="0"/>
              <a:t>Runs on ASP.NET Core</a:t>
            </a:r>
          </a:p>
          <a:p>
            <a:pPr lvl="2"/>
            <a:r>
              <a:rPr lang="en-US" dirty="0"/>
              <a:t>Is cross-platform</a:t>
            </a:r>
          </a:p>
          <a:p>
            <a:pPr lvl="3"/>
            <a:r>
              <a:rPr lang="en-US" dirty="0"/>
              <a:t>Windows</a:t>
            </a:r>
          </a:p>
          <a:p>
            <a:pPr lvl="3"/>
            <a:r>
              <a:rPr lang="en-US" dirty="0"/>
              <a:t>Linux</a:t>
            </a:r>
          </a:p>
          <a:p>
            <a:pPr lvl="3"/>
            <a:r>
              <a:rPr lang="en-US" dirty="0"/>
              <a:t>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BC885-C451-A085-8072-61E3401B4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D1B63-8CD1-981A-214B-35EF8849A17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CA0A9-CFA0-5F91-B951-AAD60BE86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44107354"/>
      </p:ext>
    </p:extLst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ASP.NET Core API Template Example	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WeatherForecastSolution.sln</a:t>
            </a:r>
          </a:p>
          <a:p>
            <a:r>
              <a:rPr lang="en-US" dirty="0"/>
              <a:t>   WeatherForecast.csproj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1254123249"/>
      </p:ext>
    </p:extLst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REST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1828800"/>
          </a:xfrm>
        </p:spPr>
        <p:txBody>
          <a:bodyPr/>
          <a:lstStyle/>
          <a:p>
            <a:r>
              <a:rPr lang="en-US" dirty="0"/>
              <a:t>Web API supports documentation</a:t>
            </a:r>
          </a:p>
          <a:p>
            <a:pPr lvl="1"/>
            <a:r>
              <a:rPr lang="en-US" dirty="0"/>
              <a:t>UI Needs to be added</a:t>
            </a:r>
          </a:p>
          <a:p>
            <a:pPr lvl="2"/>
            <a:r>
              <a:rPr lang="en-US" dirty="0"/>
              <a:t>Via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Swashbuckle</a:t>
            </a:r>
            <a:r>
              <a:rPr lang="en-US" dirty="0"/>
              <a:t> nuget package</a:t>
            </a:r>
            <a:br>
              <a:rPr lang="en-US" dirty="0"/>
            </a:b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Swashbuckle.AspNetCore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(10.x)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DA6489-1CA0-49C4-836A-C6B4C77A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57600"/>
            <a:ext cx="2508946" cy="2566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BD3E36-D86E-4692-A275-E396D486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838" y="4940734"/>
            <a:ext cx="4172311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54980"/>
      </p:ext>
    </p:extLst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REST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1231310"/>
          </a:xfrm>
        </p:spPr>
        <p:txBody>
          <a:bodyPr/>
          <a:lstStyle/>
          <a:p>
            <a:r>
              <a:rPr lang="en-US" sz="2800" dirty="0"/>
              <a:t>Suppress warnings</a:t>
            </a:r>
          </a:p>
          <a:p>
            <a:pPr lvl="1"/>
            <a:r>
              <a:rPr lang="en-US" sz="2000" dirty="0"/>
              <a:t>Right click on the project &amp; choose properties</a:t>
            </a:r>
          </a:p>
          <a:p>
            <a:pPr lvl="1"/>
            <a:r>
              <a:rPr lang="en-US" sz="2000" dirty="0"/>
              <a:t>Search for </a:t>
            </a:r>
            <a:r>
              <a:rPr lang="en-US" sz="2000" b="1" dirty="0"/>
              <a:t>documentation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2012-2021 Version 9.0.6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78CE05-87A6-EBDE-3D67-ADBAC603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71800"/>
            <a:ext cx="7982608" cy="32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06479"/>
      </p:ext>
    </p:extLst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REST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1231310"/>
          </a:xfrm>
        </p:spPr>
        <p:txBody>
          <a:bodyPr/>
          <a:lstStyle/>
          <a:p>
            <a:r>
              <a:rPr lang="en-US" sz="2800" dirty="0"/>
              <a:t>Suppress warnings</a:t>
            </a:r>
          </a:p>
          <a:p>
            <a:pPr lvl="1"/>
            <a:r>
              <a:rPr lang="en-US" sz="2000" dirty="0"/>
              <a:t>Right click on the project and choose properties</a:t>
            </a:r>
          </a:p>
          <a:p>
            <a:pPr lvl="1"/>
            <a:r>
              <a:rPr lang="en-US" sz="2000" dirty="0"/>
              <a:t>Search for </a:t>
            </a:r>
            <a:r>
              <a:rPr lang="en-US" sz="2000" b="1" dirty="0"/>
              <a:t>warning, </a:t>
            </a:r>
            <a:r>
              <a:rPr lang="en-US" sz="2000" dirty="0"/>
              <a:t>add </a:t>
            </a:r>
            <a:r>
              <a:rPr lang="en-US" sz="2000" b="1" dirty="0">
                <a:solidFill>
                  <a:srgbClr val="C00000"/>
                </a:solidFill>
              </a:rPr>
              <a:t>1591</a:t>
            </a:r>
            <a:r>
              <a:rPr lang="en-US" sz="2000" dirty="0"/>
              <a:t> to suppress comment warnings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2012-2021 Version 9.0.6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D46FE2-382B-229A-5A48-7CB3388F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907710"/>
            <a:ext cx="4693606" cy="35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94861"/>
      </p:ext>
    </p:extLst>
  </p:cSld>
  <p:clrMapOvr>
    <a:masterClrMapping/>
  </p:clrMapOvr>
  <p:transition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Adding REST Documentation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1F98C6-84D6-4DBD-8E42-D0D162F887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WebApplication.CreateBuilder(args);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Add services to the container.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builder.Services.AddControllers();</a:t>
            </a:r>
          </a:p>
          <a:p>
            <a:b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Add </a:t>
            </a:r>
            <a:r>
              <a:rPr lang="en-US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Swashbuckle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Swagger generation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builder.Services.AddSwaggerGen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(c =&gt;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Add nice title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c.SwaggerDoc(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"v1"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OpenApiInfo { Title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"WeatherForecast Testing"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Version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"v1"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});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b="1" dirty="0">
                <a:solidFill>
                  <a:srgbClr val="008000"/>
                </a:solidFill>
                <a:latin typeface="Cascadia Mono" panose="020B0609020000020004" pitchFamily="49" charset="0"/>
              </a:rPr>
              <a:t>// Add documentation via C# XML Comments</a:t>
            </a:r>
            <a:endParaRPr lang="en-US" sz="1400" b="1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xmlFile =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$"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{Assembly.GetExecutingAssembly().GetName().Name}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.xml"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xmlPath = Path.Combine(AppContext.BaseDirectory, xmlFile);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c.IncludeXmlComments(xmlPath);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A2DFA8-2796-4D7E-9BFB-4FC900C961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Swagger Initialization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D41A7-9F36-44B8-AB33-2D9AAC789524}"/>
              </a:ext>
            </a:extLst>
          </p:cNvPr>
          <p:cNvSpPr/>
          <p:nvPr/>
        </p:nvSpPr>
        <p:spPr>
          <a:xfrm>
            <a:off x="232712" y="4343400"/>
            <a:ext cx="8001000" cy="1219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3535"/>
      </p:ext>
    </p:extLst>
  </p:cSld>
  <p:clrMapOvr>
    <a:masterClrMapping/>
  </p:clrMapOvr>
  <p:transition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04AEB19-6EC5-4B36-7D4D-5337B0AE5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9" y="2286000"/>
            <a:ext cx="8382000" cy="9718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8BA571-473A-909B-06F0-7B77586D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15" y="4355106"/>
            <a:ext cx="4343776" cy="82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REST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533400"/>
          </a:xfrm>
        </p:spPr>
        <p:txBody>
          <a:bodyPr/>
          <a:lstStyle/>
          <a:p>
            <a:r>
              <a:rPr lang="en-US" sz="2800" b="1" dirty="0">
                <a:solidFill>
                  <a:srgbClr val="06B593"/>
                </a:solidFill>
              </a:rPr>
              <a:t>Title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425CFB"/>
                </a:solidFill>
              </a:rPr>
              <a:t>Version</a:t>
            </a:r>
            <a:r>
              <a:rPr lang="en-US" sz="2800" dirty="0"/>
              <a:t> Example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BCF7E8C-423B-76FC-7752-A06FE3F2BE9B}"/>
              </a:ext>
            </a:extLst>
          </p:cNvPr>
          <p:cNvSpPr/>
          <p:nvPr/>
        </p:nvSpPr>
        <p:spPr bwMode="auto">
          <a:xfrm rot="5400000">
            <a:off x="5485122" y="3728323"/>
            <a:ext cx="1315617" cy="242749"/>
          </a:xfrm>
          <a:prstGeom prst="rightArrow">
            <a:avLst/>
          </a:prstGeom>
          <a:solidFill>
            <a:srgbClr val="06B59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7428EDA-74D8-622D-F706-3447160A5F97}"/>
              </a:ext>
            </a:extLst>
          </p:cNvPr>
          <p:cNvSpPr/>
          <p:nvPr/>
        </p:nvSpPr>
        <p:spPr bwMode="auto">
          <a:xfrm rot="5400000">
            <a:off x="7388093" y="3710473"/>
            <a:ext cx="1279914" cy="242748"/>
          </a:xfrm>
          <a:prstGeom prst="rightArrow">
            <a:avLst/>
          </a:prstGeom>
          <a:solidFill>
            <a:srgbClr val="425CF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490500"/>
      </p:ext>
    </p:extLst>
  </p:cSld>
  <p:clrMapOvr>
    <a:masterClrMapping/>
  </p:clrMapOvr>
  <p:transition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REST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1447800"/>
          </a:xfrm>
        </p:spPr>
        <p:txBody>
          <a:bodyPr/>
          <a:lstStyle/>
          <a:p>
            <a:r>
              <a:rPr lang="en-US" sz="2800" dirty="0"/>
              <a:t>Don’t forget add the code to include the xml file</a:t>
            </a:r>
            <a:endParaRPr lang="en-US" sz="28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To see the C# XML API Comments, you added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A9B9B4-4759-590F-CC69-CDFBBDB6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91" y="3319561"/>
            <a:ext cx="8785860" cy="2504878"/>
          </a:xfrm>
          <a:prstGeom prst="rect">
            <a:avLst/>
          </a:prstGeom>
        </p:spPr>
      </p:pic>
      <p:pic>
        <p:nvPicPr>
          <p:cNvPr id="16" name="Picture 15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518F802A-C81F-7CA6-A3E3-C3591BBCB5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44297" y="3124200"/>
            <a:ext cx="499703" cy="4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70974"/>
      </p:ext>
    </p:extLst>
  </p:cSld>
  <p:clrMapOvr>
    <a:masterClrMapping/>
  </p:clrMapOvr>
  <p:transition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REST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499703"/>
          </a:xfrm>
        </p:spPr>
        <p:txBody>
          <a:bodyPr/>
          <a:lstStyle/>
          <a:p>
            <a:r>
              <a:rPr lang="en-US" sz="2800" dirty="0"/>
              <a:t>XML Comments Example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F91033-9D04-6850-1FEE-C372B1BA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40617"/>
            <a:ext cx="5273418" cy="20835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A95F5E-2C97-DDD7-F051-C021C7ABF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396" y="4324170"/>
            <a:ext cx="6462320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41396"/>
      </p:ext>
    </p:extLst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Adding REST Documentation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1F98C6-84D6-4DBD-8E42-D0D162F887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…</a:t>
            </a:r>
            <a:endParaRPr lang="en-US" sz="1600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Code Note: Moved outside of env.IsDevelopment() so both 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Debug and Release are supported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app.UseSwagger();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Customize the UseSwaggerUI() 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app.UseSwaggerUI(c =&gt;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1. Display a friendly title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c.SwaggerEndpoint(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"/swagger/v1/swagger.json"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"v1"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Code Note: 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Launch the Swagger UI by default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Serving the Swagger UI at the app's root 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 (http://localhost:&lt;port&gt;)</a:t>
            </a:r>
            <a:endParaRPr lang="en-US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c.RoutePrefix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.Empty;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});</a:t>
            </a:r>
          </a:p>
          <a:p>
            <a:r>
              <a:rPr lang="en-US"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A2DFA8-2796-4D7E-9BFB-4FC900C961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Swagger Initialization 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A7F758-96CD-F90E-E34E-1288D698A29D}"/>
              </a:ext>
            </a:extLst>
          </p:cNvPr>
          <p:cNvSpPr/>
          <p:nvPr/>
        </p:nvSpPr>
        <p:spPr>
          <a:xfrm>
            <a:off x="457200" y="5334000"/>
            <a:ext cx="36576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66145"/>
      </p:ext>
    </p:extLst>
  </p:cSld>
  <p:clrMapOvr>
    <a:masterClrMapping/>
  </p:clrMapOvr>
  <p:transition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REST Documentation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1447800"/>
          </a:xfrm>
        </p:spPr>
        <p:txBody>
          <a:bodyPr/>
          <a:lstStyle/>
          <a:p>
            <a:r>
              <a:rPr lang="en-US" sz="2800" dirty="0"/>
              <a:t>Don’t forget to move out of </a:t>
            </a:r>
            <a:r>
              <a:rPr lang="en-US" sz="2400" dirty="0">
                <a:latin typeface="Consolas" panose="020B0609020204030204" pitchFamily="49" charset="0"/>
              </a:rPr>
              <a:t>IsDevelopment()</a:t>
            </a:r>
            <a:endParaRPr lang="en-US" sz="28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Why?</a:t>
            </a:r>
          </a:p>
          <a:p>
            <a:pPr lvl="2"/>
            <a:r>
              <a:rPr lang="en-US" dirty="0"/>
              <a:t>Won’t see swagger UI when deployed to Azure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651CD-5CC5-4F66-87BD-12C80125B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9" y="3258846"/>
            <a:ext cx="4367641" cy="1391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4453EF-61FA-5F4C-CE4D-C305D53E4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033" y="4155946"/>
            <a:ext cx="4831500" cy="2229923"/>
          </a:xfrm>
          <a:prstGeom prst="rect">
            <a:avLst/>
          </a:prstGeom>
        </p:spPr>
      </p:pic>
      <p:pic>
        <p:nvPicPr>
          <p:cNvPr id="14" name="Picture 13" descr="A red circle with a cross in it&#10;&#10;Description automatically generated">
            <a:extLst>
              <a:ext uri="{FF2B5EF4-FFF2-40B4-BE49-F238E27FC236}">
                <a16:creationId xmlns:a16="http://schemas.microsoft.com/office/drawing/2014/main" id="{E9114151-9F5C-C9C0-B34B-44B7D1C503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200" y="3095847"/>
            <a:ext cx="457200" cy="457200"/>
          </a:xfrm>
          <a:prstGeom prst="rect">
            <a:avLst/>
          </a:prstGeom>
        </p:spPr>
      </p:pic>
      <p:pic>
        <p:nvPicPr>
          <p:cNvPr id="16" name="Picture 15" descr="A green circle with a black tick in it&#10;&#10;Description automatically generated">
            <a:extLst>
              <a:ext uri="{FF2B5EF4-FFF2-40B4-BE49-F238E27FC236}">
                <a16:creationId xmlns:a16="http://schemas.microsoft.com/office/drawing/2014/main" id="{518F802A-C81F-7CA6-A3E3-C3591BBCB5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34400" y="3955457"/>
            <a:ext cx="499703" cy="4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10579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B8AAC-9638-B56E-20F5-113D55DE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D0E5-52A5-99A6-E662-4B45B554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API</a:t>
            </a:r>
            <a:br>
              <a:rPr lang="en-US" dirty="0"/>
            </a:br>
            <a:r>
              <a:rPr lang="en-US" sz="3200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A03EF-B9F9-6062-0F38-740088ADE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pPr lvl="1"/>
            <a:r>
              <a:rPr lang="en-US" sz="2400" dirty="0"/>
              <a:t>Lightweight server framework</a:t>
            </a:r>
          </a:p>
          <a:p>
            <a:pPr lvl="2"/>
            <a:r>
              <a:rPr lang="en-US" sz="2000" dirty="0"/>
              <a:t>Exposing functionality over HTTP</a:t>
            </a:r>
          </a:p>
          <a:p>
            <a:pPr lvl="1"/>
            <a:r>
              <a:rPr lang="en-US" sz="2400" dirty="0"/>
              <a:t>Uses controllers &amp; minimal APIs</a:t>
            </a:r>
          </a:p>
          <a:p>
            <a:pPr lvl="2"/>
            <a:r>
              <a:rPr lang="en-US" sz="2000" dirty="0"/>
              <a:t>To handle requests and return responses</a:t>
            </a:r>
          </a:p>
          <a:p>
            <a:pPr lvl="1"/>
            <a:r>
              <a:rPr lang="en-US" sz="2400" dirty="0"/>
              <a:t>Supports a middleware pipeline</a:t>
            </a:r>
          </a:p>
          <a:p>
            <a:pPr lvl="2"/>
            <a:r>
              <a:rPr lang="en-US" sz="2000" dirty="0"/>
              <a:t>Enables extension of request &amp; response processing</a:t>
            </a:r>
          </a:p>
          <a:p>
            <a:pPr lvl="2"/>
            <a:r>
              <a:rPr lang="en-US" sz="2000" dirty="0"/>
              <a:t>Centralizes cross-cutting concerns</a:t>
            </a:r>
          </a:p>
          <a:p>
            <a:pPr lvl="2"/>
            <a:r>
              <a:rPr lang="en-US" sz="2000" dirty="0"/>
              <a:t>Handles authentication and authorization</a:t>
            </a:r>
          </a:p>
          <a:p>
            <a:pPr lvl="2"/>
            <a:r>
              <a:rPr lang="en-US" sz="2000" dirty="0"/>
              <a:t>Establishes and enriches user context </a:t>
            </a:r>
          </a:p>
          <a:p>
            <a:pPr lvl="3"/>
            <a:r>
              <a:rPr lang="en-US" sz="1800" dirty="0"/>
              <a:t>For downstream components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A286D-B20C-038D-6322-6FB3FA84D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72D7E-F3E8-9C96-3A77-F4EBA61E76B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C4AC4-518B-61C4-9E7F-176F05AB2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279277127"/>
      </p:ext>
    </p:extLst>
  </p:cSld>
  <p:clrMapOvr>
    <a:masterClrMapping/>
  </p:clrMapOvr>
  <p:transition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Adding REST Documentation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52500" y="4562474"/>
            <a:ext cx="7948612" cy="1152526"/>
          </a:xfrm>
        </p:spPr>
        <p:txBody>
          <a:bodyPr/>
          <a:lstStyle/>
          <a:p>
            <a:r>
              <a:rPr lang="en-US" dirty="0"/>
              <a:t>Extending WeatherForecast API App with Swagger Doc WeatherForecastSolution.sln</a:t>
            </a:r>
            <a:br>
              <a:rPr lang="en-US" dirty="0"/>
            </a:br>
            <a:r>
              <a:rPr lang="en-US" dirty="0"/>
              <a:t>  WeatherForecast.csproj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1791984312"/>
      </p:ext>
    </p:extLst>
  </p:cSld>
  <p:clrMapOvr>
    <a:masterClrMapping/>
  </p:clrMapOvr>
  <p:transition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FE312-5B38-1DD4-B957-3FF772346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9E28-4451-65AB-5713-2FDC901D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D7DEE-8607-8D48-FDBB-33BBE6506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REST Verbs</a:t>
            </a:r>
          </a:p>
          <a:p>
            <a:pPr lvl="1"/>
            <a:r>
              <a:rPr lang="en-US" dirty="0"/>
              <a:t>GET</a:t>
            </a:r>
          </a:p>
          <a:p>
            <a:pPr lvl="2"/>
            <a:r>
              <a:rPr lang="en-US" dirty="0"/>
              <a:t>Retrieve a single item by Id</a:t>
            </a:r>
          </a:p>
          <a:p>
            <a:pPr lvl="2"/>
            <a:r>
              <a:rPr lang="en-US" dirty="0"/>
              <a:t>Retrieve a list of items when no Id is provided</a:t>
            </a:r>
          </a:p>
          <a:p>
            <a:pPr lvl="1"/>
            <a:r>
              <a:rPr lang="en-US" dirty="0"/>
              <a:t>POST</a:t>
            </a:r>
          </a:p>
          <a:p>
            <a:pPr lvl="2"/>
            <a:r>
              <a:rPr lang="en-US" dirty="0"/>
              <a:t>Create resource, server generates Id</a:t>
            </a:r>
          </a:p>
          <a:p>
            <a:pPr lvl="1"/>
            <a:r>
              <a:rPr lang="en-US" dirty="0"/>
              <a:t>PUT</a:t>
            </a:r>
          </a:p>
          <a:p>
            <a:pPr lvl="2"/>
            <a:r>
              <a:rPr lang="en-US" dirty="0"/>
              <a:t>Update a resource by replace its content</a:t>
            </a:r>
          </a:p>
          <a:p>
            <a:pPr lvl="2"/>
            <a:r>
              <a:rPr lang="en-US" dirty="0"/>
              <a:t>Create a resource using Id provided by caller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E0DC9-9F61-22F2-D94E-EF3C17B06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7EC43-3195-532D-7736-DD636EAA460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E4020-F68D-19D6-69F3-0BFDA63B6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137692744"/>
      </p:ext>
    </p:extLst>
  </p:cSld>
  <p:clrMapOvr>
    <a:masterClrMapping/>
  </p:clrMapOvr>
  <p:transition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3567C-21C3-B417-F955-0101A9E18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BCF2-DB84-5A22-8906-2D24BC1D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D1381-F821-4D27-CE51-DE7996BAD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REST Verbs</a:t>
            </a:r>
          </a:p>
          <a:p>
            <a:pPr lvl="1"/>
            <a:r>
              <a:rPr lang="en-US" dirty="0"/>
              <a:t>PATCH</a:t>
            </a:r>
          </a:p>
          <a:p>
            <a:pPr lvl="2"/>
            <a:r>
              <a:rPr lang="en-US" dirty="0"/>
              <a:t>Update a resource by replace parts of its content</a:t>
            </a:r>
          </a:p>
          <a:p>
            <a:pPr lvl="1"/>
            <a:r>
              <a:rPr lang="en-US" dirty="0"/>
              <a:t>DELETE</a:t>
            </a:r>
          </a:p>
          <a:p>
            <a:pPr lvl="2"/>
            <a:r>
              <a:rPr lang="en-US" dirty="0"/>
              <a:t>Delete a resource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EFF9D-A35F-3672-B334-A8004D902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49177-AF90-EDD7-5769-6FD8A9C84A7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FFC8E-DA34-4735-F5DC-1EF1D314D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040855351"/>
      </p:ext>
    </p:extLst>
  </p:cSld>
  <p:clrMapOvr>
    <a:masterClrMapping/>
  </p:clrMapOvr>
  <p:transition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EC6FD-9F70-D5BB-3BBA-717207DB5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B80DE1-DCA8-3C8F-F087-B4D5F2F29F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Essential REST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88C560-31F6-5700-20D0-7C8C7C67E7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4562474"/>
            <a:ext cx="7948612" cy="1152526"/>
          </a:xfrm>
        </p:spPr>
        <p:txBody>
          <a:bodyPr/>
          <a:lstStyle/>
          <a:p>
            <a:r>
              <a:rPr lang="en-US" dirty="0"/>
              <a:t>GET, POST, PUT, PATCH, DELETE WeatherForecastTestingSolution.sln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WeatherTestingForecast.csproj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C5970-4197-BFC7-233E-FB1BB8C2B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BA610-BFDA-9E1F-8B8A-66C82E5722D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DFC0B-62D4-2113-81F8-044B87586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615466193"/>
      </p:ext>
    </p:extLst>
  </p:cSld>
  <p:clrMapOvr>
    <a:masterClrMapping/>
  </p:clrMapOvr>
  <p:transition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51371F-ED1F-4BB8-B6DB-91DDFEDF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7EA01-3727-4A13-963E-71682A621F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2646B-75BC-48B6-9002-064F5F7437B4}"/>
              </a:ext>
            </a:extLst>
          </p:cNvPr>
          <p:cNvSpPr>
            <a:spLocks noGrp="1"/>
          </p:cNvSpPr>
          <p:nvPr>
            <p:ph type="dt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01/29/2026</a:t>
            </a:r>
            <a:endParaRPr lang="en-US" dirty="0">
              <a:latin typeface="+mj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30757-77C5-4623-AD43-35C6BA4701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2013-2026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3209243201"/>
      </p:ext>
    </p:extLst>
  </p:cSld>
  <p:clrMapOvr>
    <a:masterClrMapping/>
  </p:clrMapOvr>
  <p:transition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stateless</a:t>
            </a:r>
          </a:p>
          <a:p>
            <a:r>
              <a:rPr lang="en-US" dirty="0"/>
              <a:t>Be asynchronous</a:t>
            </a:r>
          </a:p>
          <a:p>
            <a:pPr lvl="1"/>
            <a:r>
              <a:rPr lang="en-US" dirty="0"/>
              <a:t>Execute I/O operations on non request thread</a:t>
            </a:r>
          </a:p>
          <a:p>
            <a:r>
              <a:rPr lang="en-US" dirty="0"/>
              <a:t>Measure then optimize</a:t>
            </a:r>
          </a:p>
          <a:p>
            <a:r>
              <a:rPr lang="en-US" dirty="0"/>
              <a:t>Cache as close to the wire as possible</a:t>
            </a:r>
          </a:p>
          <a:p>
            <a:pPr lvl="1"/>
            <a:r>
              <a:rPr lang="en-US" dirty="0"/>
              <a:t>Think carefully about your caching policy</a:t>
            </a:r>
          </a:p>
          <a:p>
            <a:r>
              <a:rPr lang="en-US" dirty="0"/>
              <a:t>Servers shall be expendable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will fail</a:t>
            </a:r>
            <a:r>
              <a:rPr lang="en-US" dirty="0"/>
              <a:t>,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for it in your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3563760290"/>
      </p:ext>
    </p:extLst>
  </p:cSld>
  <p:clrMapOvr>
    <a:masterClrMapping/>
  </p:clrMapOvr>
  <p:transition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for Developers: 3rd Edition</a:t>
            </a:r>
          </a:p>
          <a:p>
            <a:pPr lvl="1"/>
            <a:r>
              <a:rPr lang="en-US" dirty="0"/>
              <a:t>Author: Kamil </a:t>
            </a:r>
            <a:r>
              <a:rPr lang="en-US" dirty="0" err="1"/>
              <a:t>Mrzygłód</a:t>
            </a:r>
            <a:endParaRPr lang="en-US" dirty="0"/>
          </a:p>
          <a:p>
            <a:pPr lvl="1"/>
            <a:r>
              <a:rPr lang="en-US" dirty="0"/>
              <a:t>ISBN: 978-1836203513</a:t>
            </a:r>
          </a:p>
          <a:p>
            <a:pPr lvl="1"/>
            <a:r>
              <a:rPr lang="en-US" dirty="0"/>
              <a:t>Chapter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512952007"/>
      </p:ext>
    </p:extLst>
  </p:cSld>
  <p:clrMapOvr>
    <a:masterClrMapping/>
  </p:clrMapOvr>
  <p:transition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Optional Book: C# 14 and .NET 10 – Modern Cross-Platform Development Fundamentals</a:t>
            </a:r>
          </a:p>
          <a:p>
            <a:pPr lvl="1"/>
            <a:r>
              <a:rPr lang="en-US" dirty="0"/>
              <a:t>Chapter 15 Building and Consuming Web Services</a:t>
            </a:r>
          </a:p>
          <a:p>
            <a:pPr lvl="1"/>
            <a:r>
              <a:rPr lang="en-US" dirty="0"/>
              <a:t>Author: Mark J. Price</a:t>
            </a:r>
          </a:p>
          <a:p>
            <a:pPr lvl="1"/>
            <a:r>
              <a:rPr lang="en-US" dirty="0"/>
              <a:t>ISBN: 978-1836206637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3266047094"/>
      </p:ext>
    </p:extLst>
  </p:cSld>
  <p:clrMapOvr>
    <a:masterClrMapping/>
  </p:clrMapOvr>
  <p:transition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Cloud Apps with Microsoft Azure</a:t>
            </a:r>
          </a:p>
          <a:p>
            <a:pPr lvl="1"/>
            <a:r>
              <a:rPr lang="en-US" dirty="0"/>
              <a:t>Authors: Scott Guthrie, Mark Simms, Tom Dkystra, Rick Anderson, Mike Wasson</a:t>
            </a:r>
          </a:p>
          <a:p>
            <a:pPr lvl="1"/>
            <a:r>
              <a:rPr lang="en-US" dirty="0"/>
              <a:t>ASIN: B00LXAAMSG </a:t>
            </a:r>
          </a:p>
          <a:p>
            <a:pPr lvl="1"/>
            <a:r>
              <a:rPr lang="en-US" dirty="0"/>
              <a:t>Chapters: 4, 9,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1969634783"/>
      </p:ext>
    </p:extLst>
  </p:cSld>
  <p:clrMapOvr>
    <a:masterClrMapping/>
  </p:clrMapOvr>
  <p:transition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Azure App Services (API and Web)</a:t>
            </a:r>
          </a:p>
          <a:p>
            <a:pPr lvl="1"/>
            <a:r>
              <a:rPr lang="en-US" sz="2400" dirty="0">
                <a:hlinkClick r:id="rId2"/>
              </a:rPr>
              <a:t>App Service documentation</a:t>
            </a:r>
            <a:endParaRPr lang="en-US" sz="2400" dirty="0"/>
          </a:p>
          <a:p>
            <a:r>
              <a:rPr lang="en-US" sz="2800" dirty="0"/>
              <a:t>ASP.NET Core</a:t>
            </a:r>
          </a:p>
          <a:p>
            <a:pPr lvl="1"/>
            <a:r>
              <a:rPr lang="en-US" sz="2400" dirty="0">
                <a:hlinkClick r:id="rId3"/>
              </a:rPr>
              <a:t>ASP.NET documentation</a:t>
            </a:r>
            <a:endParaRPr lang="en-US" sz="2400" dirty="0"/>
          </a:p>
          <a:p>
            <a:r>
              <a:rPr lang="en-US" sz="2800" dirty="0"/>
              <a:t>Create a web API with ASP.NET Core and Visual Studio for Windows</a:t>
            </a:r>
          </a:p>
          <a:p>
            <a:pPr lvl="1"/>
            <a:r>
              <a:rPr lang="en-US" sz="2400" dirty="0">
                <a:hlinkClick r:id="rId4"/>
              </a:rPr>
              <a:t>Tutorial: Create a web API with ASP.NET Core</a:t>
            </a:r>
            <a:endParaRPr lang="en-US" sz="2400" dirty="0"/>
          </a:p>
          <a:p>
            <a:pPr lvl="1"/>
            <a:r>
              <a:rPr lang="it-IT" sz="2400" dirty="0">
                <a:hlinkClick r:id="rId5"/>
              </a:rPr>
              <a:t>Generate OpenAPI documents | Microsoft Learn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427718020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4AB5-F186-4485-A8EB-C761A76DB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8EFD7-CB02-DCD1-6325-A02F3889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Web API</a:t>
            </a:r>
            <a:br>
              <a:rPr lang="en-US" dirty="0"/>
            </a:br>
            <a:r>
              <a:rPr lang="en-US" sz="3200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DF1B-EC41-0C2D-1635-679C1BA0D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you care?</a:t>
            </a:r>
          </a:p>
          <a:p>
            <a:pPr lvl="1"/>
            <a:r>
              <a:rPr lang="en-US" dirty="0"/>
              <a:t>Enables clean separation </a:t>
            </a:r>
          </a:p>
          <a:p>
            <a:pPr lvl="2"/>
            <a:r>
              <a:rPr lang="en-US" dirty="0"/>
              <a:t>Between frontend &amp; backend </a:t>
            </a:r>
          </a:p>
          <a:p>
            <a:pPr lvl="2"/>
            <a:r>
              <a:rPr lang="en-US" dirty="0"/>
              <a:t>Scales from small internal services </a:t>
            </a:r>
          </a:p>
          <a:p>
            <a:pPr lvl="3"/>
            <a:r>
              <a:rPr lang="en-US" dirty="0"/>
              <a:t>To large, cloud-hosted APIs</a:t>
            </a:r>
          </a:p>
          <a:p>
            <a:pPr lvl="2"/>
            <a:r>
              <a:rPr lang="en-US" dirty="0"/>
              <a:t>Built-in support for </a:t>
            </a:r>
          </a:p>
          <a:p>
            <a:pPr lvl="3"/>
            <a:r>
              <a:rPr lang="en-US" dirty="0"/>
              <a:t>Azure App Service, Containers, and Functions</a:t>
            </a:r>
          </a:p>
          <a:p>
            <a:pPr lvl="2"/>
            <a:r>
              <a:rPr lang="en-US" dirty="0"/>
              <a:t>Industry-standard approach for building</a:t>
            </a:r>
          </a:p>
          <a:p>
            <a:pPr lvl="3"/>
            <a:r>
              <a:rPr lang="en-US" dirty="0"/>
              <a:t>Interoperable 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0C018-3CC6-6DF7-BD5C-3397CCC73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35026-D156-988E-F7A7-71AE15EC5934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97061-EDF5-0EF7-1EF6-1CA04CF3D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4285117429"/>
      </p:ext>
    </p:extLst>
  </p:cSld>
  <p:clrMapOvr>
    <a:masterClrMapping/>
  </p:clrMapOvr>
  <p:transition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Publish an ASP.NET Core app to Azure with Visual Studio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>
                <a:hlinkClick r:id="rId3"/>
              </a:rPr>
              <a:t>Publish an ASP.NET Core app to Azure with Visual Studio Code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>
                <a:hlinkClick r:id="rId4"/>
              </a:rPr>
              <a:t>Publish an ASP.NET Core web app with CLI tools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787840204"/>
      </p:ext>
    </p:extLst>
  </p:cSld>
  <p:clrMapOvr>
    <a:masterClrMapping/>
  </p:clrMapOvr>
  <p:transition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2026</a:t>
            </a:r>
          </a:p>
          <a:p>
            <a:pPr lvl="1"/>
            <a:r>
              <a:rPr lang="en-US" dirty="0"/>
              <a:t>Built in support for .http files</a:t>
            </a:r>
          </a:p>
          <a:p>
            <a:r>
              <a:rPr lang="en-US" dirty="0"/>
              <a:t>Visual Studio Code Extensions</a:t>
            </a:r>
          </a:p>
          <a:p>
            <a:pPr lvl="1"/>
            <a:r>
              <a:rPr lang="en-US" sz="2000" dirty="0">
                <a:hlinkClick r:id="rId2"/>
              </a:rPr>
              <a:t>Azure App Service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Azure Developer CLI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Azure Resources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Azure Tools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Bicep</a:t>
            </a:r>
            <a:endParaRPr lang="en-US" sz="2000" dirty="0"/>
          </a:p>
          <a:p>
            <a:pPr lvl="1"/>
            <a:r>
              <a:rPr lang="en-US" sz="2000" dirty="0">
                <a:hlinkClick r:id="rId7"/>
              </a:rPr>
              <a:t>C#</a:t>
            </a:r>
            <a:endParaRPr lang="en-US" sz="2000" dirty="0"/>
          </a:p>
          <a:p>
            <a:pPr lvl="1"/>
            <a:r>
              <a:rPr lang="en-US" sz="2000" dirty="0">
                <a:hlinkClick r:id="rId8"/>
              </a:rPr>
              <a:t>C# Dev Kit</a:t>
            </a:r>
            <a:endParaRPr lang="en-US" sz="2000" dirty="0"/>
          </a:p>
          <a:p>
            <a:pPr lvl="1"/>
            <a:r>
              <a:rPr lang="en-US" sz="2000" dirty="0">
                <a:hlinkClick r:id="rId9"/>
              </a:rPr>
              <a:t>REST Client</a:t>
            </a:r>
            <a:endParaRPr lang="en-US" sz="20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3199215398"/>
      </p:ext>
    </p:extLst>
  </p:cSld>
  <p:clrMapOvr>
    <a:masterClrMapping/>
  </p:clrMapOvr>
  <p:transition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Utilities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Postman</a:t>
            </a:r>
          </a:p>
          <a:p>
            <a:pPr lvl="1"/>
            <a:r>
              <a:rPr lang="en-US" sz="2400" dirty="0"/>
              <a:t>Make REST calls from a richly featured UI</a:t>
            </a:r>
          </a:p>
          <a:p>
            <a:pPr lvl="2"/>
            <a:r>
              <a:rPr lang="en-US" sz="2000" dirty="0">
                <a:hlinkClick r:id="rId2"/>
              </a:rPr>
              <a:t>https://www.getpostman.com/</a:t>
            </a:r>
            <a:endParaRPr lang="en-US" sz="2000" dirty="0"/>
          </a:p>
          <a:p>
            <a:r>
              <a:rPr lang="en-US" sz="2800" dirty="0"/>
              <a:t>Nightengale</a:t>
            </a:r>
          </a:p>
          <a:p>
            <a:pPr lvl="2"/>
            <a:r>
              <a:rPr lang="en-US" dirty="0">
                <a:hlinkClick r:id="rId3"/>
              </a:rPr>
              <a:t>https://nightingale.rest/</a:t>
            </a:r>
            <a:endParaRPr lang="en-US" dirty="0"/>
          </a:p>
          <a:p>
            <a:r>
              <a:rPr lang="en-US" sz="2800" dirty="0"/>
              <a:t>cURL </a:t>
            </a:r>
          </a:p>
          <a:p>
            <a:pPr lvl="1"/>
            <a:r>
              <a:rPr lang="en-US" sz="2400" dirty="0"/>
              <a:t>Included in Windows 11</a:t>
            </a:r>
          </a:p>
          <a:p>
            <a:pPr lvl="1"/>
            <a:r>
              <a:rPr lang="en-US" sz="2400" dirty="0"/>
              <a:t>Rest calls from the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208211855"/>
      </p:ext>
    </p:extLst>
  </p:cSld>
  <p:clrMapOvr>
    <a:masterClrMapping/>
  </p:clrMapOvr>
  <p:transition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Utilities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  <a:p>
            <a:pPr lvl="1"/>
            <a:r>
              <a:rPr lang="en-US" dirty="0"/>
              <a:t>Make REST Calls</a:t>
            </a:r>
          </a:p>
          <a:p>
            <a:pPr lvl="1"/>
            <a:r>
              <a:rPr lang="en-US" dirty="0"/>
              <a:t>Examine / Debug request/response</a:t>
            </a:r>
          </a:p>
          <a:p>
            <a:pPr lvl="1"/>
            <a:r>
              <a:rPr lang="en-US" dirty="0">
                <a:hlinkClick r:id="rId2"/>
              </a:rPr>
              <a:t>http://www.telerik.com/fiddler</a:t>
            </a:r>
            <a:endParaRPr lang="en-US" dirty="0"/>
          </a:p>
          <a:p>
            <a:r>
              <a:rPr lang="en-US" dirty="0"/>
              <a:t>Firefox extension: </a:t>
            </a:r>
          </a:p>
          <a:p>
            <a:pPr lvl="1"/>
            <a:r>
              <a:rPr lang="en-US" dirty="0"/>
              <a:t>RESTClient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2206115704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- Essentials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1676400"/>
            <a:ext cx="7772400" cy="4876800"/>
          </a:xfrm>
        </p:spPr>
        <p:txBody>
          <a:bodyPr/>
          <a:lstStyle/>
          <a:p>
            <a:r>
              <a:rPr lang="en-US" dirty="0"/>
              <a:t>ASP.NET Core:</a:t>
            </a:r>
          </a:p>
          <a:p>
            <a:pPr lvl="1"/>
            <a:r>
              <a:rPr lang="en-US" dirty="0"/>
              <a:t>Easy creation of REST services</a:t>
            </a:r>
          </a:p>
          <a:p>
            <a:pPr lvl="2"/>
            <a:r>
              <a:rPr lang="en-US" dirty="0"/>
              <a:t>Excellent support for HTTP Responses</a:t>
            </a:r>
          </a:p>
          <a:p>
            <a:pPr lvl="1"/>
            <a:r>
              <a:rPr lang="en-US" dirty="0"/>
              <a:t>Automatic documentation</a:t>
            </a:r>
          </a:p>
          <a:p>
            <a:pPr lvl="1"/>
            <a:r>
              <a:rPr lang="en-US" dirty="0"/>
              <a:t>Asynchronous execution</a:t>
            </a:r>
          </a:p>
          <a:p>
            <a:pPr lvl="1"/>
            <a:r>
              <a:rPr lang="en-US" dirty="0"/>
              <a:t>Support for key media types</a:t>
            </a:r>
          </a:p>
          <a:p>
            <a:pPr lvl="2"/>
            <a:r>
              <a:rPr lang="en-US" dirty="0"/>
              <a:t>JSON</a:t>
            </a:r>
          </a:p>
          <a:p>
            <a:pPr lvl="2"/>
            <a:r>
              <a:rPr lang="en-US" dirty="0"/>
              <a:t>XML</a:t>
            </a:r>
          </a:p>
          <a:p>
            <a:pPr lvl="2"/>
            <a:r>
              <a:rPr lang="en-US" dirty="0"/>
              <a:t>Plain Text</a:t>
            </a:r>
          </a:p>
          <a:p>
            <a:pPr lvl="2"/>
            <a:r>
              <a:rPr lang="en-US" dirty="0"/>
              <a:t>BSON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3191908741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  <a:br>
              <a:rPr lang="en-US" dirty="0"/>
            </a:br>
            <a:r>
              <a:rPr lang="en-US" sz="3600" dirty="0"/>
              <a:t>Essentials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CORS</a:t>
            </a:r>
            <a:br>
              <a:rPr lang="en-US" dirty="0"/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dirty="0"/>
              <a:t>ross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dirty="0"/>
              <a:t>rigin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en-US" dirty="0"/>
              <a:t>equest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dirty="0"/>
              <a:t>haring support</a:t>
            </a:r>
          </a:p>
          <a:p>
            <a:pPr lvl="1"/>
            <a:r>
              <a:rPr lang="en-US" dirty="0"/>
              <a:t>Support for browsers to allow some CORS</a:t>
            </a:r>
          </a:p>
          <a:p>
            <a:pPr lvl="2"/>
            <a:r>
              <a:rPr lang="en-US" dirty="0"/>
              <a:t>While rejecting others</a:t>
            </a:r>
          </a:p>
          <a:p>
            <a:pPr lvl="2"/>
            <a:r>
              <a:rPr lang="en-US" dirty="0"/>
              <a:t>See: </a:t>
            </a:r>
            <a:r>
              <a:rPr lang="en-US" dirty="0">
                <a:hlinkClick r:id="rId2"/>
              </a:rPr>
              <a:t>Enable Cross-Origin Requests (CORS) in ASP.NET Core </a:t>
            </a:r>
            <a:endParaRPr lang="en-US" dirty="0"/>
          </a:p>
          <a:p>
            <a:r>
              <a:rPr lang="en-US" dirty="0"/>
              <a:t>Middleware</a:t>
            </a:r>
          </a:p>
          <a:p>
            <a:pPr lvl="1"/>
            <a:r>
              <a:rPr lang="en-US" dirty="0"/>
              <a:t>Centralized handling of requests &amp; responses</a:t>
            </a:r>
          </a:p>
          <a:p>
            <a:pPr lvl="2"/>
            <a:r>
              <a:rPr lang="en-US" dirty="0"/>
              <a:t>See: </a:t>
            </a:r>
            <a:r>
              <a:rPr lang="nl-NL" dirty="0">
                <a:hlinkClick r:id="rId3"/>
              </a:rPr>
              <a:t>ASP.NET Core Middleware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1176254605"/>
      </p:ext>
    </p:extLst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</a:t>
            </a:r>
            <a:br>
              <a:rPr lang="en-US" dirty="0"/>
            </a:br>
            <a:r>
              <a:rPr lang="en-US" sz="3600" dirty="0"/>
              <a:t>Essentials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several authentication schemes</a:t>
            </a:r>
          </a:p>
          <a:p>
            <a:pPr lvl="1"/>
            <a:r>
              <a:rPr lang="en-US" dirty="0"/>
              <a:t>ASP.NET Identity</a:t>
            </a:r>
            <a:br>
              <a:rPr lang="en-US" dirty="0"/>
            </a:br>
            <a:r>
              <a:rPr lang="en-US" sz="1600" dirty="0"/>
              <a:t>See: </a:t>
            </a:r>
            <a:r>
              <a:rPr lang="en-US" sz="1600" dirty="0">
                <a:hlinkClick r:id="rId2"/>
              </a:rPr>
              <a:t>Configure ASP.NET Core Identity</a:t>
            </a:r>
            <a:endParaRPr lang="en-US" dirty="0"/>
          </a:p>
          <a:p>
            <a:pPr lvl="1"/>
            <a:r>
              <a:rPr lang="en-US" dirty="0"/>
              <a:t>Individual Accounts (Custom)</a:t>
            </a:r>
          </a:p>
          <a:p>
            <a:pPr lvl="2"/>
            <a:r>
              <a:rPr lang="en-US" sz="2000" dirty="0"/>
              <a:t>Creating projects managed in a local database</a:t>
            </a:r>
          </a:p>
          <a:p>
            <a:pPr lvl="1"/>
            <a:r>
              <a:rPr lang="en-US" dirty="0"/>
              <a:t>External Authentication Services</a:t>
            </a:r>
          </a:p>
          <a:p>
            <a:pPr lvl="2"/>
            <a:r>
              <a:rPr lang="en-US" sz="2000" dirty="0"/>
              <a:t>Facebook, Google, Microsoft, </a:t>
            </a:r>
            <a:r>
              <a:rPr lang="en-US" sz="2000" dirty="0">
                <a:hlinkClick r:id="rId3"/>
              </a:rPr>
              <a:t>Apple (preview)</a:t>
            </a:r>
            <a:endParaRPr lang="en-US" sz="2000" dirty="0"/>
          </a:p>
          <a:p>
            <a:pPr lvl="2"/>
            <a:r>
              <a:rPr lang="en-US" sz="2000" dirty="0"/>
              <a:t>GitHub</a:t>
            </a:r>
          </a:p>
          <a:p>
            <a:pPr lvl="2"/>
            <a:r>
              <a:rPr lang="en-US" sz="2000" dirty="0" err="1">
                <a:hlinkClick r:id="rId4"/>
              </a:rPr>
              <a:t>OpenId</a:t>
            </a:r>
            <a:r>
              <a:rPr lang="en-US" sz="2000" dirty="0"/>
              <a:t> Connect generic providers</a:t>
            </a:r>
          </a:p>
          <a:p>
            <a:pPr lvl="2"/>
            <a:r>
              <a:rPr lang="en-US" sz="2000" dirty="0"/>
              <a:t>X (formerly Twitter)</a:t>
            </a:r>
          </a:p>
          <a:p>
            <a:pPr lvl="2"/>
            <a:r>
              <a:rPr lang="en-US" sz="2000" dirty="0"/>
              <a:t>Microsoft Entra Id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E134AC31-977B-4816-99ED-E47F68C60C0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01/29/2026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>
              <a:defRPr/>
            </a:pPr>
            <a:r>
              <a:rPr lang="en-US" dirty="0"/>
              <a:t>CSCI E-94 Joseph Ficara Copyright © 2012-2026 Version 9.0.6</a:t>
            </a:r>
          </a:p>
        </p:txBody>
      </p:sp>
    </p:spTree>
    <p:extLst>
      <p:ext uri="{BB962C8B-B14F-4D97-AF65-F5344CB8AC3E}">
        <p14:creationId xmlns:p14="http://schemas.microsoft.com/office/powerpoint/2010/main" val="452830030"/>
      </p:ext>
    </p:extLst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3200" dirty="0" smtClean="0">
            <a:solidFill>
              <a:schemeClr val="bg1"/>
            </a:solidFill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zure Lecture Template" id="{0439FFC5-6EAC-4872-909F-4AFD691C8633}" vid="{F4126334-5BB0-4C04-9544-1996DE21858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SCI-E24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ure Lecture Template" id="{0439FFC5-6EAC-4872-909F-4AFD691C8633}" vid="{86D45722-5577-440F-A024-5541F177225B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Azure Lecture Template</Template>
  <TotalTime>812</TotalTime>
  <Words>2608</Words>
  <Application>Microsoft Office PowerPoint</Application>
  <PresentationFormat>On-screen Show (4:3)</PresentationFormat>
  <Paragraphs>566</Paragraphs>
  <Slides>63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Consolas</vt:lpstr>
      <vt:lpstr>Segoe UI Light</vt:lpstr>
      <vt:lpstr>Tahoma</vt:lpstr>
      <vt:lpstr>Segoe UI</vt:lpstr>
      <vt:lpstr>Arial</vt:lpstr>
      <vt:lpstr>Cascadia Mono</vt:lpstr>
      <vt:lpstr>Wingdings</vt:lpstr>
      <vt:lpstr>Blends</vt:lpstr>
      <vt:lpstr>Custom Design</vt:lpstr>
      <vt:lpstr>ASP NET Web API REST Introduction</vt:lpstr>
      <vt:lpstr>Agenda</vt:lpstr>
      <vt:lpstr>Overview</vt:lpstr>
      <vt:lpstr>ASP.NET Web API Overview</vt:lpstr>
      <vt:lpstr>ASP.NET Web API Overview</vt:lpstr>
      <vt:lpstr>ASP.NET Web API Overview</vt:lpstr>
      <vt:lpstr>ASP.NET Core - Essentials</vt:lpstr>
      <vt:lpstr>ASP.NET Core Essentials</vt:lpstr>
      <vt:lpstr>ASP.NET Core  Essentials</vt:lpstr>
      <vt:lpstr>ASP.NET Core Essentials</vt:lpstr>
      <vt:lpstr>ASP.NET Core Essentials</vt:lpstr>
      <vt:lpstr>Overview</vt:lpstr>
      <vt:lpstr>Let's Code!</vt:lpstr>
      <vt:lpstr>Weather Azure App Service</vt:lpstr>
      <vt:lpstr>Visual Studio 2026</vt:lpstr>
      <vt:lpstr>Weather Azure App Service</vt:lpstr>
      <vt:lpstr>Weather Azure App Service</vt:lpstr>
      <vt:lpstr>Weather Azure App Service</vt:lpstr>
      <vt:lpstr>VS Code</vt:lpstr>
      <vt:lpstr>Weather Azure App Service</vt:lpstr>
      <vt:lpstr>Weather Azure App Service VSCode</vt:lpstr>
      <vt:lpstr>Weather Azure App Service VSCode</vt:lpstr>
      <vt:lpstr>Weather Azure App Service VSCode</vt:lpstr>
      <vt:lpstr>Weather Azure App Service VSCode</vt:lpstr>
      <vt:lpstr>Weather Azure App Service VSCode</vt:lpstr>
      <vt:lpstr>Weather Azure App Service VSCode</vt:lpstr>
      <vt:lpstr>Weather Azure App Service VSCode</vt:lpstr>
      <vt:lpstr>Weather Azure App Service VSCode</vt:lpstr>
      <vt:lpstr>Weather Azure App Service VSCode</vt:lpstr>
      <vt:lpstr>Weather Azure App Service VSCode</vt:lpstr>
      <vt:lpstr>Weather Azure App Service VSCode</vt:lpstr>
      <vt:lpstr>ASP.NET Core Web API Structure</vt:lpstr>
      <vt:lpstr>Weather Azure App Service</vt:lpstr>
      <vt:lpstr>Weather Azure App Service ASP.NET Core Web API template …</vt:lpstr>
      <vt:lpstr>Weather Azure App Service ASP.NET Core Web API template …</vt:lpstr>
      <vt:lpstr>Weather Azure App Service ASP.NET Core Web API template …</vt:lpstr>
      <vt:lpstr>Weather Azure App Service AI Coding</vt:lpstr>
      <vt:lpstr>Weather Azure App Service AI Coding</vt:lpstr>
      <vt:lpstr>Weather Azure App Service AI Coding</vt:lpstr>
      <vt:lpstr>PowerPoint Presentation</vt:lpstr>
      <vt:lpstr>Adding REST Documentation</vt:lpstr>
      <vt:lpstr>Adding REST Documentation</vt:lpstr>
      <vt:lpstr>Adding REST Documentation</vt:lpstr>
      <vt:lpstr>Adding REST Documentation</vt:lpstr>
      <vt:lpstr>Adding REST Documentation</vt:lpstr>
      <vt:lpstr>Adding REST Documentation</vt:lpstr>
      <vt:lpstr>Adding REST Documentation</vt:lpstr>
      <vt:lpstr>Adding REST Documentation</vt:lpstr>
      <vt:lpstr>Adding REST Documentation</vt:lpstr>
      <vt:lpstr>PowerPoint Presentation</vt:lpstr>
      <vt:lpstr>Agenda</vt:lpstr>
      <vt:lpstr>Agenda</vt:lpstr>
      <vt:lpstr>PowerPoint Presentation</vt:lpstr>
      <vt:lpstr>Questions</vt:lpstr>
      <vt:lpstr>Best Practices</vt:lpstr>
      <vt:lpstr>Further Reading</vt:lpstr>
      <vt:lpstr>Further Reading</vt:lpstr>
      <vt:lpstr>Further Reading</vt:lpstr>
      <vt:lpstr>Links</vt:lpstr>
      <vt:lpstr>Links</vt:lpstr>
      <vt:lpstr>Links</vt:lpstr>
      <vt:lpstr>REST Utilities</vt:lpstr>
      <vt:lpstr>REST Utilities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Joseph Ficara</cp:lastModifiedBy>
  <cp:revision>14</cp:revision>
  <dcterms:created xsi:type="dcterms:W3CDTF">2014-10-04T14:41:26Z</dcterms:created>
  <dcterms:modified xsi:type="dcterms:W3CDTF">2026-01-30T03:16:49Z</dcterms:modified>
</cp:coreProperties>
</file>